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73" r:id="rId1"/>
  </p:sldMasterIdLst>
  <p:sldIdLst>
    <p:sldId id="256" r:id="rId2"/>
    <p:sldId id="257" r:id="rId3"/>
    <p:sldId id="259" r:id="rId4"/>
    <p:sldId id="423" r:id="rId5"/>
    <p:sldId id="424" r:id="rId6"/>
    <p:sldId id="436" r:id="rId7"/>
    <p:sldId id="406" r:id="rId8"/>
    <p:sldId id="425" r:id="rId9"/>
    <p:sldId id="439" r:id="rId10"/>
    <p:sldId id="426" r:id="rId11"/>
    <p:sldId id="427" r:id="rId12"/>
    <p:sldId id="428" r:id="rId13"/>
    <p:sldId id="429" r:id="rId14"/>
    <p:sldId id="430" r:id="rId15"/>
    <p:sldId id="432" r:id="rId16"/>
    <p:sldId id="433" r:id="rId17"/>
    <p:sldId id="438" r:id="rId18"/>
    <p:sldId id="434" r:id="rId19"/>
    <p:sldId id="440" r:id="rId20"/>
    <p:sldId id="435" r:id="rId21"/>
    <p:sldId id="441" r:id="rId22"/>
    <p:sldId id="442" r:id="rId23"/>
    <p:sldId id="443" r:id="rId24"/>
    <p:sldId id="444" r:id="rId25"/>
    <p:sldId id="445" r:id="rId26"/>
    <p:sldId id="447" r:id="rId27"/>
    <p:sldId id="446" r:id="rId28"/>
    <p:sldId id="448" r:id="rId29"/>
    <p:sldId id="449" r:id="rId30"/>
    <p:sldId id="450" r:id="rId31"/>
    <p:sldId id="38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925" autoAdjust="0"/>
    <p:restoredTop sz="94660"/>
  </p:normalViewPr>
  <p:slideViewPr>
    <p:cSldViewPr snapToGrid="0">
      <p:cViewPr varScale="1">
        <p:scale>
          <a:sx n="107" d="100"/>
          <a:sy n="107" d="100"/>
        </p:scale>
        <p:origin x="60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66DB91-138F-4CD5-A612-7C7F020113DC}" type="datetimeFigureOut">
              <a:rPr lang="en-US" smtClean="0"/>
              <a:t>2/4/2025</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0512A14-2D31-4017-9677-87A86384770E}"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4443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DB91-138F-4CD5-A612-7C7F020113DC}" type="datetimeFigureOut">
              <a:rPr lang="en-US" smtClean="0"/>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12A14-2D31-4017-9677-87A86384770E}"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8865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DB91-138F-4CD5-A612-7C7F020113DC}" type="datetimeFigureOut">
              <a:rPr lang="en-US" smtClean="0"/>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12A14-2D31-4017-9677-87A86384770E}"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8747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0095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DB91-138F-4CD5-A612-7C7F020113DC}" type="datetimeFigureOut">
              <a:rPr lang="en-US" smtClean="0"/>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12A14-2D31-4017-9677-87A86384770E}"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5759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66DB91-138F-4CD5-A612-7C7F020113DC}" type="datetimeFigureOut">
              <a:rPr lang="en-US" smtClean="0"/>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12A14-2D31-4017-9677-87A86384770E}"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9261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6DB91-138F-4CD5-A612-7C7F020113DC}" type="datetimeFigureOut">
              <a:rPr lang="en-US" smtClean="0"/>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512A14-2D31-4017-9677-87A86384770E}"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44386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6DB91-138F-4CD5-A612-7C7F020113DC}" type="datetimeFigureOut">
              <a:rPr lang="en-US" smtClean="0"/>
              <a:t>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512A14-2D31-4017-9677-87A86384770E}"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2124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66DB91-138F-4CD5-A612-7C7F020113DC}" type="datetimeFigureOut">
              <a:rPr lang="en-US" smtClean="0"/>
              <a:t>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512A14-2D31-4017-9677-87A86384770E}"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9793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6DB91-138F-4CD5-A612-7C7F020113DC}" type="datetimeFigureOut">
              <a:rPr lang="en-US" smtClean="0"/>
              <a:t>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512A14-2D31-4017-9677-87A86384770E}" type="slidenum">
              <a:rPr lang="en-US" smtClean="0"/>
              <a:t>‹#›</a:t>
            </a:fld>
            <a:endParaRPr lang="en-US"/>
          </a:p>
        </p:txBody>
      </p:sp>
    </p:spTree>
    <p:extLst>
      <p:ext uri="{BB962C8B-B14F-4D97-AF65-F5344CB8AC3E}">
        <p14:creationId xmlns:p14="http://schemas.microsoft.com/office/powerpoint/2010/main" val="4293459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66DB91-138F-4CD5-A612-7C7F020113DC}" type="datetimeFigureOut">
              <a:rPr lang="en-US" smtClean="0"/>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512A14-2D31-4017-9677-87A86384770E}"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0789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966DB91-138F-4CD5-A612-7C7F020113DC}" type="datetimeFigureOut">
              <a:rPr lang="en-US" smtClean="0"/>
              <a:t>2/4/2025</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0512A14-2D31-4017-9677-87A86384770E}"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1064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966DB91-138F-4CD5-A612-7C7F020113DC}" type="datetimeFigureOut">
              <a:rPr lang="en-US" smtClean="0"/>
              <a:t>2/4/2025</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0512A14-2D31-4017-9677-87A86384770E}"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3512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landscape.cncf.io/"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54E99-4D9A-7900-0CA3-DCF846D03108}"/>
              </a:ext>
            </a:extLst>
          </p:cNvPr>
          <p:cNvSpPr>
            <a:spLocks noGrp="1"/>
          </p:cNvSpPr>
          <p:nvPr>
            <p:ph type="ctrTitle"/>
          </p:nvPr>
        </p:nvSpPr>
        <p:spPr/>
        <p:txBody>
          <a:bodyPr/>
          <a:lstStyle/>
          <a:p>
            <a:pPr algn="ctr" rtl="1"/>
            <a:r>
              <a:rPr lang="en-US" dirty="0">
                <a:latin typeface="Calibri" panose="020F0502020204030204" pitchFamily="34" charset="0"/>
                <a:ea typeface="Adobe Heiti Std R" panose="020B0400000000000000" pitchFamily="34" charset="-128"/>
                <a:cs typeface="Calibri" panose="020F0502020204030204" pitchFamily="34" charset="0"/>
              </a:rPr>
              <a:t>DevOps Training Course</a:t>
            </a:r>
          </a:p>
        </p:txBody>
      </p:sp>
      <p:sp>
        <p:nvSpPr>
          <p:cNvPr id="3" name="Subtitle 2">
            <a:extLst>
              <a:ext uri="{FF2B5EF4-FFF2-40B4-BE49-F238E27FC236}">
                <a16:creationId xmlns:a16="http://schemas.microsoft.com/office/drawing/2014/main" id="{E2BB423D-98C3-E8B5-DCCC-0C79260DF4AE}"/>
              </a:ext>
            </a:extLst>
          </p:cNvPr>
          <p:cNvSpPr>
            <a:spLocks noGrp="1"/>
          </p:cNvSpPr>
          <p:nvPr>
            <p:ph type="subTitle" idx="1"/>
          </p:nvPr>
        </p:nvSpPr>
        <p:spPr/>
        <p:txBody>
          <a:bodyPr>
            <a:normAutofit/>
          </a:bodyPr>
          <a:lstStyle/>
          <a:p>
            <a:pPr algn="r" rtl="1"/>
            <a:r>
              <a:rPr lang="he-IL" sz="2000" dirty="0">
                <a:latin typeface="Calibri" panose="020F0502020204030204" pitchFamily="34" charset="0"/>
                <a:cs typeface="Calibri" panose="020F0502020204030204" pitchFamily="34" charset="0"/>
              </a:rPr>
              <a:t>מרצה: אלכס גורבצ'וב</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2021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עקרונות </a:t>
            </a:r>
            <a:r>
              <a:rPr lang="en-US" sz="1600" b="1" dirty="0">
                <a:latin typeface="Calibri" panose="020F0502020204030204" pitchFamily="34" charset="0"/>
                <a:ea typeface="Calibri" panose="020F0502020204030204" pitchFamily="34" charset="0"/>
                <a:cs typeface="Calibri" panose="020F0502020204030204" pitchFamily="34" charset="0"/>
              </a:rPr>
              <a:t>DevOps</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אוטומציה </a:t>
            </a:r>
            <a:r>
              <a:rPr lang="en-US" sz="1400" b="1" dirty="0">
                <a:latin typeface="Calibri" panose="020F0502020204030204" pitchFamily="34" charset="0"/>
                <a:ea typeface="Calibri" panose="020F0502020204030204" pitchFamily="34" charset="0"/>
                <a:cs typeface="Calibri" panose="020F0502020204030204" pitchFamily="34" charset="0"/>
              </a:rPr>
              <a:t>Automation)</a:t>
            </a:r>
            <a:r>
              <a:rPr lang="he-IL" sz="1400" b="1" dirty="0">
                <a:latin typeface="Calibri" panose="020F0502020204030204" pitchFamily="34" charset="0"/>
                <a:ea typeface="Calibri" panose="020F0502020204030204" pitchFamily="34" charset="0"/>
                <a:cs typeface="Calibri" panose="020F0502020204030204" pitchFamily="34" charset="0"/>
              </a:rPr>
              <a:t>)</a:t>
            </a:r>
            <a:r>
              <a:rPr lang="he-IL" sz="1400" dirty="0">
                <a:latin typeface="Calibri" panose="020F0502020204030204" pitchFamily="34" charset="0"/>
                <a:ea typeface="Calibri" panose="020F0502020204030204" pitchFamily="34" charset="0"/>
                <a:cs typeface="Calibri" panose="020F0502020204030204" pitchFamily="34" charset="0"/>
              </a:rPr>
              <a:t>. אוטומציה היא מרכיב מפתח ב-</a:t>
            </a:r>
            <a:r>
              <a:rPr lang="en-US" sz="1400" dirty="0">
                <a:latin typeface="Calibri" panose="020F0502020204030204" pitchFamily="34" charset="0"/>
                <a:ea typeface="Calibri" panose="020F0502020204030204" pitchFamily="34" charset="0"/>
                <a:cs typeface="Calibri" panose="020F0502020204030204" pitchFamily="34" charset="0"/>
              </a:rPr>
              <a:t>DevOps</a:t>
            </a:r>
            <a:r>
              <a:rPr lang="he-IL" sz="1400" dirty="0">
                <a:latin typeface="Calibri" panose="020F0502020204030204" pitchFamily="34" charset="0"/>
                <a:ea typeface="Calibri" panose="020F0502020204030204" pitchFamily="34" charset="0"/>
                <a:cs typeface="Calibri" panose="020F0502020204030204" pitchFamily="34" charset="0"/>
              </a:rPr>
              <a:t>. היא נועדה להחליף תהליכים ידניים וחוזרים בתהליכים אוטומטיים, מה שמאפשר:</a:t>
            </a:r>
          </a:p>
          <a:p>
            <a:pPr marL="871538" lvl="2" indent="-285750" algn="just" rtl="1">
              <a:lnSpc>
                <a:spcPct val="150000"/>
              </a:lnSpc>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הפחתת זמן הפיתוח</a:t>
            </a:r>
            <a:r>
              <a:rPr lang="he-IL" sz="1200" dirty="0">
                <a:latin typeface="Calibri" panose="020F0502020204030204" pitchFamily="34" charset="0"/>
                <a:ea typeface="Calibri" panose="020F0502020204030204" pitchFamily="34" charset="0"/>
                <a:cs typeface="Calibri" panose="020F0502020204030204" pitchFamily="34" charset="0"/>
              </a:rPr>
              <a:t>: אוטומציה של בדיקות, פריסות ופעולות נוספות חוסכת זמן יקר ומאפשרת לצוותים להתמקד במשימות מורכבות יותר.</a:t>
            </a:r>
          </a:p>
          <a:p>
            <a:pPr marL="871538" lvl="2" indent="-285750" algn="just" rtl="1">
              <a:lnSpc>
                <a:spcPct val="150000"/>
              </a:lnSpc>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שיפור איכות התוכנה</a:t>
            </a:r>
            <a:r>
              <a:rPr lang="he-IL" sz="1200" dirty="0">
                <a:latin typeface="Calibri" panose="020F0502020204030204" pitchFamily="34" charset="0"/>
                <a:ea typeface="Calibri" panose="020F0502020204030204" pitchFamily="34" charset="0"/>
                <a:cs typeface="Calibri" panose="020F0502020204030204" pitchFamily="34" charset="0"/>
              </a:rPr>
              <a:t>: אוטומציה של בדיקות ואינטגרציה רציפה </a:t>
            </a:r>
            <a:r>
              <a:rPr lang="en-US" sz="1200" dirty="0">
                <a:latin typeface="Calibri" panose="020F0502020204030204" pitchFamily="34" charset="0"/>
                <a:ea typeface="Calibri" panose="020F0502020204030204" pitchFamily="34" charset="0"/>
                <a:cs typeface="Calibri" panose="020F0502020204030204" pitchFamily="34" charset="0"/>
              </a:rPr>
              <a:t>CI)</a:t>
            </a:r>
            <a:r>
              <a:rPr lang="he-IL" sz="1200" dirty="0">
                <a:latin typeface="Calibri" panose="020F0502020204030204" pitchFamily="34" charset="0"/>
                <a:ea typeface="Calibri" panose="020F0502020204030204" pitchFamily="34" charset="0"/>
                <a:cs typeface="Calibri" panose="020F0502020204030204" pitchFamily="34" charset="0"/>
              </a:rPr>
              <a:t>) מסייעת לזהות ולתקן באגים מוקדם יותר בתהליך הפיתוח.</a:t>
            </a:r>
          </a:p>
          <a:p>
            <a:pPr marL="871538" lvl="2" indent="-285750" algn="just" rtl="1">
              <a:lnSpc>
                <a:spcPct val="150000"/>
              </a:lnSpc>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הפחתת עלויות</a:t>
            </a:r>
            <a:r>
              <a:rPr lang="he-IL" sz="1200" dirty="0">
                <a:latin typeface="Calibri" panose="020F0502020204030204" pitchFamily="34" charset="0"/>
                <a:ea typeface="Calibri" panose="020F0502020204030204" pitchFamily="34" charset="0"/>
                <a:cs typeface="Calibri" panose="020F0502020204030204" pitchFamily="34" charset="0"/>
              </a:rPr>
              <a:t>: אוטומציה של תהליכים מפחיתה את הצורך במשאבים אנושיים ומפחיתה את הסיכון לטעויות אנוש.</a:t>
            </a:r>
          </a:p>
        </p:txBody>
      </p:sp>
      <p:pic>
        <p:nvPicPr>
          <p:cNvPr id="1026" name="Picture 2">
            <a:extLst>
              <a:ext uri="{FF2B5EF4-FFF2-40B4-BE49-F238E27FC236}">
                <a16:creationId xmlns:a16="http://schemas.microsoft.com/office/drawing/2014/main" id="{9CDC6A8F-B082-2F54-471B-E26CE8EA2B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04" b="-17204"/>
          <a:stretch/>
        </p:blipFill>
        <p:spPr bwMode="auto">
          <a:xfrm>
            <a:off x="475130"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034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fontScale="92500" lnSpcReduction="10000"/>
          </a:bodyPr>
          <a:lstStyle/>
          <a:p>
            <a:pPr marL="0" indent="0" algn="just" rtl="1">
              <a:lnSpc>
                <a:spcPct val="150000"/>
              </a:lnSpc>
              <a:buNone/>
            </a:pPr>
            <a:r>
              <a:rPr lang="he-IL" sz="1700" b="1" dirty="0">
                <a:latin typeface="Calibri" panose="020F0502020204030204" pitchFamily="34" charset="0"/>
                <a:ea typeface="Calibri" panose="020F0502020204030204" pitchFamily="34" charset="0"/>
                <a:cs typeface="Calibri" panose="020F0502020204030204" pitchFamily="34" charset="0"/>
              </a:rPr>
              <a:t>עקרונות </a:t>
            </a:r>
            <a:r>
              <a:rPr lang="en-US" sz="1700" b="1" dirty="0">
                <a:latin typeface="Calibri" panose="020F0502020204030204" pitchFamily="34" charset="0"/>
                <a:ea typeface="Calibri" panose="020F0502020204030204" pitchFamily="34" charset="0"/>
                <a:cs typeface="Calibri" panose="020F0502020204030204" pitchFamily="34" charset="0"/>
              </a:rPr>
              <a:t>DevOps</a:t>
            </a:r>
            <a:endParaRPr lang="he-IL" sz="17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שילוב רציף ופריסה רציפה </a:t>
            </a:r>
            <a:r>
              <a:rPr lang="en-US" sz="1400" b="1" dirty="0">
                <a:latin typeface="Calibri" panose="020F0502020204030204" pitchFamily="34" charset="0"/>
                <a:ea typeface="Calibri" panose="020F0502020204030204" pitchFamily="34" charset="0"/>
                <a:cs typeface="Calibri" panose="020F0502020204030204" pitchFamily="34" charset="0"/>
              </a:rPr>
              <a:t>CI/CD)</a:t>
            </a:r>
            <a:r>
              <a:rPr lang="he-IL" sz="1400" b="1" dirty="0">
                <a:latin typeface="Calibri" panose="020F0502020204030204" pitchFamily="34" charset="0"/>
                <a:ea typeface="Calibri" panose="020F0502020204030204" pitchFamily="34" charset="0"/>
                <a:cs typeface="Calibri" panose="020F0502020204030204" pitchFamily="34" charset="0"/>
              </a:rPr>
              <a:t>)</a:t>
            </a:r>
            <a:r>
              <a:rPr lang="he-IL" sz="140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CI/CD</a:t>
            </a:r>
            <a:r>
              <a:rPr lang="he-IL" sz="1400" dirty="0">
                <a:latin typeface="Calibri" panose="020F0502020204030204" pitchFamily="34" charset="0"/>
                <a:ea typeface="Calibri" panose="020F0502020204030204" pitchFamily="34" charset="0"/>
                <a:cs typeface="Calibri" panose="020F0502020204030204" pitchFamily="34" charset="0"/>
              </a:rPr>
              <a:t> הם שני עקרונות מרכזיים ב-</a:t>
            </a:r>
            <a:r>
              <a:rPr lang="en-US" sz="1400" dirty="0">
                <a:latin typeface="Calibri" panose="020F0502020204030204" pitchFamily="34" charset="0"/>
                <a:ea typeface="Calibri" panose="020F0502020204030204" pitchFamily="34" charset="0"/>
                <a:cs typeface="Calibri" panose="020F0502020204030204" pitchFamily="34" charset="0"/>
              </a:rPr>
              <a:t>DevOps</a:t>
            </a:r>
            <a:r>
              <a:rPr lang="he-IL" sz="1400" dirty="0">
                <a:latin typeface="Calibri" panose="020F0502020204030204" pitchFamily="34" charset="0"/>
                <a:ea typeface="Calibri" panose="020F0502020204030204" pitchFamily="34" charset="0"/>
                <a:cs typeface="Calibri" panose="020F0502020204030204" pitchFamily="34" charset="0"/>
              </a:rPr>
              <a:t>:</a:t>
            </a: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שילוב רציף (</a:t>
            </a:r>
            <a:r>
              <a:rPr lang="en-US" sz="1200" b="1" dirty="0">
                <a:latin typeface="Calibri" panose="020F0502020204030204" pitchFamily="34" charset="0"/>
                <a:ea typeface="Calibri" panose="020F0502020204030204" pitchFamily="34" charset="0"/>
                <a:cs typeface="Calibri" panose="020F0502020204030204" pitchFamily="34" charset="0"/>
              </a:rPr>
              <a:t>Continuous Integration</a:t>
            </a:r>
            <a:r>
              <a:rPr lang="he-IL" sz="1200" b="1" dirty="0">
                <a:latin typeface="Calibri" panose="020F0502020204030204" pitchFamily="34" charset="0"/>
                <a:ea typeface="Calibri" panose="020F0502020204030204" pitchFamily="34" charset="0"/>
                <a:cs typeface="Calibri" panose="020F0502020204030204" pitchFamily="34" charset="0"/>
              </a:rPr>
              <a:t>): </a:t>
            </a:r>
            <a:r>
              <a:rPr lang="he-IL" sz="1200" dirty="0">
                <a:latin typeface="Calibri" panose="020F0502020204030204" pitchFamily="34" charset="0"/>
                <a:ea typeface="Calibri" panose="020F0502020204030204" pitchFamily="34" charset="0"/>
                <a:cs typeface="Calibri" panose="020F0502020204030204" pitchFamily="34" charset="0"/>
              </a:rPr>
              <a:t>תהליך אוטומטי של אינטגרציה של שינויים בקוד ממפתחים שונים, בדיקות אוטומטיות ובניית גרסאות של התוכנה</a:t>
            </a:r>
            <a:r>
              <a:rPr lang="en-US" sz="1200" dirty="0">
                <a:latin typeface="Calibri" panose="020F0502020204030204" pitchFamily="34" charset="0"/>
                <a:ea typeface="Calibri" panose="020F0502020204030204" pitchFamily="34" charset="0"/>
                <a:cs typeface="Calibri" panose="020F0502020204030204" pitchFamily="34" charset="0"/>
              </a:rPr>
              <a:t>.</a:t>
            </a:r>
            <a:endParaRPr lang="he-IL" sz="1200" dirty="0">
              <a:latin typeface="Calibri" panose="020F0502020204030204" pitchFamily="34" charset="0"/>
              <a:ea typeface="Calibri" panose="020F0502020204030204" pitchFamily="34" charset="0"/>
              <a:cs typeface="Calibri" panose="020F0502020204030204" pitchFamily="34" charset="0"/>
            </a:endParaRP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פריסה רציפה (</a:t>
            </a:r>
            <a:r>
              <a:rPr lang="en-US" sz="1200" b="1" dirty="0">
                <a:latin typeface="Calibri" panose="020F0502020204030204" pitchFamily="34" charset="0"/>
                <a:ea typeface="Calibri" panose="020F0502020204030204" pitchFamily="34" charset="0"/>
                <a:cs typeface="Calibri" panose="020F0502020204030204" pitchFamily="34" charset="0"/>
              </a:rPr>
              <a:t>Continuous Delivery/Deployment</a:t>
            </a:r>
            <a:r>
              <a:rPr lang="he-IL" sz="1200" b="1" dirty="0">
                <a:latin typeface="Calibri" panose="020F0502020204030204" pitchFamily="34" charset="0"/>
                <a:ea typeface="Calibri" panose="020F0502020204030204" pitchFamily="34" charset="0"/>
                <a:cs typeface="Calibri" panose="020F0502020204030204" pitchFamily="34" charset="0"/>
              </a:rPr>
              <a:t>):</a:t>
            </a:r>
            <a:r>
              <a:rPr lang="en-US" sz="1200" b="1" dirty="0">
                <a:latin typeface="Calibri" panose="020F0502020204030204" pitchFamily="34" charset="0"/>
                <a:ea typeface="Calibri" panose="020F0502020204030204" pitchFamily="34" charset="0"/>
                <a:cs typeface="Calibri" panose="020F0502020204030204" pitchFamily="34" charset="0"/>
              </a:rPr>
              <a:t> </a:t>
            </a:r>
            <a:r>
              <a:rPr lang="he-IL" sz="1200" dirty="0">
                <a:latin typeface="Calibri" panose="020F0502020204030204" pitchFamily="34" charset="0"/>
                <a:ea typeface="Calibri" panose="020F0502020204030204" pitchFamily="34" charset="0"/>
                <a:cs typeface="Calibri" panose="020F0502020204030204" pitchFamily="34" charset="0"/>
              </a:rPr>
              <a:t>תהליך אוטומטי של פריסת גרסאות חדשות של התוכנה לסביבות שונות (בדיקות, ייצור)</a:t>
            </a:r>
            <a:r>
              <a:rPr lang="en-US" sz="1200" dirty="0">
                <a:latin typeface="Calibri" panose="020F0502020204030204" pitchFamily="34" charset="0"/>
                <a:ea typeface="Calibri" panose="020F0502020204030204" pitchFamily="34" charset="0"/>
                <a:cs typeface="Calibri" panose="020F0502020204030204" pitchFamily="34" charset="0"/>
              </a:rPr>
              <a:t>.</a:t>
            </a:r>
            <a:endParaRPr lang="he-IL" sz="12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spcAft>
                <a:spcPts val="800"/>
              </a:spcAft>
              <a:buNone/>
            </a:pPr>
            <a:r>
              <a:rPr lang="en-US" sz="1400" dirty="0">
                <a:latin typeface="Calibri" panose="020F0502020204030204" pitchFamily="34" charset="0"/>
                <a:ea typeface="Calibri" panose="020F0502020204030204" pitchFamily="34" charset="0"/>
                <a:cs typeface="Calibri" panose="020F0502020204030204" pitchFamily="34" charset="0"/>
              </a:rPr>
              <a:t>CI/CD </a:t>
            </a:r>
            <a:r>
              <a:rPr lang="he-IL" sz="1400" dirty="0">
                <a:latin typeface="Calibri" panose="020F0502020204030204" pitchFamily="34" charset="0"/>
                <a:ea typeface="Calibri" panose="020F0502020204030204" pitchFamily="34" charset="0"/>
                <a:cs typeface="Calibri" panose="020F0502020204030204" pitchFamily="34" charset="0"/>
              </a:rPr>
              <a:t> מאפשרים:</a:t>
            </a:r>
          </a:p>
          <a:p>
            <a:pPr marL="757238" lvl="2" indent="-1714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קצב פיתוח מהיר יותר: </a:t>
            </a:r>
            <a:r>
              <a:rPr lang="he-IL" sz="1200" dirty="0">
                <a:latin typeface="Calibri" panose="020F0502020204030204" pitchFamily="34" charset="0"/>
                <a:ea typeface="Calibri" panose="020F0502020204030204" pitchFamily="34" charset="0"/>
                <a:cs typeface="Calibri" panose="020F0502020204030204" pitchFamily="34" charset="0"/>
              </a:rPr>
              <a:t>אינטגרציה ובדיקות אוטומטיות מאפשרות לצוותים לשחרר גרסאות חדשות בתדירות גבוהה יותר.</a:t>
            </a:r>
          </a:p>
          <a:p>
            <a:pPr marL="757238" lvl="2" indent="-1714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איכות תוכנה גבוהה יותר: </a:t>
            </a:r>
            <a:r>
              <a:rPr lang="he-IL" sz="1200" dirty="0">
                <a:latin typeface="Calibri" panose="020F0502020204030204" pitchFamily="34" charset="0"/>
                <a:ea typeface="Calibri" panose="020F0502020204030204" pitchFamily="34" charset="0"/>
                <a:cs typeface="Calibri" panose="020F0502020204030204" pitchFamily="34" charset="0"/>
              </a:rPr>
              <a:t>בדיקות אוטומטיות ופריסות מבוקרות מפחיתות את הסיכון לבעיות בייצור.</a:t>
            </a:r>
          </a:p>
          <a:p>
            <a:pPr marL="757238" lvl="2" indent="-1714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זמן תגובה מהיר יותר לבעיות: </a:t>
            </a:r>
            <a:r>
              <a:rPr lang="en-US" sz="1200" dirty="0">
                <a:latin typeface="Calibri" panose="020F0502020204030204" pitchFamily="34" charset="0"/>
                <a:ea typeface="Calibri" panose="020F0502020204030204" pitchFamily="34" charset="0"/>
                <a:cs typeface="Calibri" panose="020F0502020204030204" pitchFamily="34" charset="0"/>
              </a:rPr>
              <a:t>CI/CD</a:t>
            </a:r>
            <a:r>
              <a:rPr lang="he-IL" sz="1200" dirty="0">
                <a:latin typeface="Calibri" panose="020F0502020204030204" pitchFamily="34" charset="0"/>
                <a:ea typeface="Calibri" panose="020F0502020204030204" pitchFamily="34" charset="0"/>
                <a:cs typeface="Calibri" panose="020F0502020204030204" pitchFamily="34" charset="0"/>
              </a:rPr>
              <a:t> מאפשרים לזהות ולתקן בעיות במהירות רבה יותר.</a:t>
            </a:r>
          </a:p>
        </p:txBody>
      </p:sp>
      <p:pic>
        <p:nvPicPr>
          <p:cNvPr id="6" name="Picture 2">
            <a:extLst>
              <a:ext uri="{FF2B5EF4-FFF2-40B4-BE49-F238E27FC236}">
                <a16:creationId xmlns:a16="http://schemas.microsoft.com/office/drawing/2014/main" id="{41FB587E-B031-9BAA-9010-34CF05BF36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04" b="-17204"/>
          <a:stretch/>
        </p:blipFill>
        <p:spPr bwMode="auto">
          <a:xfrm>
            <a:off x="475130"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981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עקרונות </a:t>
            </a:r>
            <a:r>
              <a:rPr lang="en-US" sz="1600" b="1" dirty="0">
                <a:latin typeface="Calibri" panose="020F0502020204030204" pitchFamily="34" charset="0"/>
                <a:ea typeface="Calibri" panose="020F0502020204030204" pitchFamily="34" charset="0"/>
                <a:cs typeface="Calibri" panose="020F0502020204030204" pitchFamily="34" charset="0"/>
              </a:rPr>
              <a:t>DevOps</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ניטור ולוגים </a:t>
            </a:r>
            <a:r>
              <a:rPr lang="en-US" sz="1400" b="1" dirty="0">
                <a:latin typeface="Calibri" panose="020F0502020204030204" pitchFamily="34" charset="0"/>
                <a:ea typeface="Calibri" panose="020F0502020204030204" pitchFamily="34" charset="0"/>
                <a:cs typeface="Calibri" panose="020F0502020204030204" pitchFamily="34" charset="0"/>
              </a:rPr>
              <a:t>Monitoring &amp; Logging)</a:t>
            </a:r>
            <a:r>
              <a:rPr lang="he-IL" sz="1400" b="1" dirty="0">
                <a:latin typeface="Calibri" panose="020F0502020204030204" pitchFamily="34" charset="0"/>
                <a:ea typeface="Calibri" panose="020F0502020204030204" pitchFamily="34" charset="0"/>
                <a:cs typeface="Calibri" panose="020F0502020204030204" pitchFamily="34" charset="0"/>
              </a:rPr>
              <a:t>)</a:t>
            </a:r>
            <a:r>
              <a:rPr lang="he-IL" sz="1400" dirty="0">
                <a:latin typeface="Calibri" panose="020F0502020204030204" pitchFamily="34" charset="0"/>
                <a:ea typeface="Calibri" panose="020F0502020204030204" pitchFamily="34" charset="0"/>
                <a:cs typeface="Calibri" panose="020F0502020204030204" pitchFamily="34" charset="0"/>
              </a:rPr>
              <a:t>. ניטור ולוגים הם כלים חיוניים לניהול ותחזוקה של מערכות מידע. הם מאפשרים:</a:t>
            </a: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מעקב אחר ביצועי המערכת: </a:t>
            </a:r>
            <a:r>
              <a:rPr lang="he-IL" sz="1200" dirty="0">
                <a:latin typeface="Calibri" panose="020F0502020204030204" pitchFamily="34" charset="0"/>
                <a:ea typeface="Calibri" panose="020F0502020204030204" pitchFamily="34" charset="0"/>
                <a:cs typeface="Calibri" panose="020F0502020204030204" pitchFamily="34" charset="0"/>
              </a:rPr>
              <a:t>ניטור מאפשר לעקוב אחר מדדים שונים של ביצועי המערכת (זמן תגובה, עומס, שגיאות) ולזהות בעיות בזמן אמת.</a:t>
            </a: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איתור ותיקון בעיות: </a:t>
            </a:r>
            <a:r>
              <a:rPr lang="he-IL" sz="1200" dirty="0">
                <a:latin typeface="Calibri" panose="020F0502020204030204" pitchFamily="34" charset="0"/>
                <a:ea typeface="Calibri" panose="020F0502020204030204" pitchFamily="34" charset="0"/>
                <a:cs typeface="Calibri" panose="020F0502020204030204" pitchFamily="34" charset="0"/>
              </a:rPr>
              <a:t>לוגים מספקים מידע מפורט על פעילות המערכת ומאפשרים לאתר ולתקן בעיות במהירות</a:t>
            </a:r>
            <a:r>
              <a:rPr lang="en-US" sz="1200" dirty="0">
                <a:latin typeface="Calibri" panose="020F0502020204030204" pitchFamily="34" charset="0"/>
                <a:ea typeface="Calibri" panose="020F0502020204030204" pitchFamily="34" charset="0"/>
                <a:cs typeface="Calibri" panose="020F0502020204030204" pitchFamily="34" charset="0"/>
              </a:rPr>
              <a:t>.</a:t>
            </a:r>
            <a:endParaRPr lang="he-IL" sz="1200" dirty="0">
              <a:latin typeface="Calibri" panose="020F0502020204030204" pitchFamily="34" charset="0"/>
              <a:ea typeface="Calibri" panose="020F0502020204030204" pitchFamily="34" charset="0"/>
              <a:cs typeface="Calibri" panose="020F0502020204030204" pitchFamily="34" charset="0"/>
            </a:endParaRP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שיפור ביצועים: </a:t>
            </a:r>
            <a:r>
              <a:rPr lang="he-IL" sz="1200" dirty="0">
                <a:latin typeface="Calibri" panose="020F0502020204030204" pitchFamily="34" charset="0"/>
                <a:ea typeface="Calibri" panose="020F0502020204030204" pitchFamily="34" charset="0"/>
                <a:cs typeface="Calibri" panose="020F0502020204030204" pitchFamily="34" charset="0"/>
              </a:rPr>
              <a:t>ניתוח לוגים ונתוני ניטור יכול לסייע באופטימיזציה של ביצועי המערכת.</a:t>
            </a:r>
          </a:p>
        </p:txBody>
      </p:sp>
      <p:pic>
        <p:nvPicPr>
          <p:cNvPr id="4" name="Picture 2">
            <a:extLst>
              <a:ext uri="{FF2B5EF4-FFF2-40B4-BE49-F238E27FC236}">
                <a16:creationId xmlns:a16="http://schemas.microsoft.com/office/drawing/2014/main" id="{96EB2BDD-27B3-46F7-485C-AF2ED2C07C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04" b="-17204"/>
          <a:stretch/>
        </p:blipFill>
        <p:spPr bwMode="auto">
          <a:xfrm>
            <a:off x="475130"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71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עקרונות </a:t>
            </a:r>
            <a:r>
              <a:rPr lang="en-US" sz="1600" b="1" dirty="0">
                <a:latin typeface="Calibri" panose="020F0502020204030204" pitchFamily="34" charset="0"/>
                <a:ea typeface="Calibri" panose="020F0502020204030204" pitchFamily="34" charset="0"/>
                <a:cs typeface="Calibri" panose="020F0502020204030204" pitchFamily="34" charset="0"/>
              </a:rPr>
              <a:t>DevOps</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עבודה עם </a:t>
            </a:r>
            <a:r>
              <a:rPr lang="en-US" sz="1400" b="1" dirty="0">
                <a:latin typeface="Calibri" panose="020F0502020204030204" pitchFamily="34" charset="0"/>
                <a:ea typeface="Calibri" panose="020F0502020204030204" pitchFamily="34" charset="0"/>
                <a:cs typeface="Calibri" panose="020F0502020204030204" pitchFamily="34" charset="0"/>
              </a:rPr>
              <a:t>Microservices</a:t>
            </a:r>
            <a:r>
              <a:rPr lang="he-IL" sz="140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Microservices</a:t>
            </a:r>
            <a:r>
              <a:rPr lang="he-IL" sz="1400" dirty="0">
                <a:latin typeface="Calibri" panose="020F0502020204030204" pitchFamily="34" charset="0"/>
                <a:ea typeface="Calibri" panose="020F0502020204030204" pitchFamily="34" charset="0"/>
                <a:cs typeface="Calibri" panose="020F0502020204030204" pitchFamily="34" charset="0"/>
              </a:rPr>
              <a:t> היא ארכיטקטורה של מערכות מידע המבוססת על פירוק המערכת לשירותים קטנים ובלתי תלויים. עבודה עם </a:t>
            </a:r>
            <a:r>
              <a:rPr lang="en-US" sz="1400" dirty="0">
                <a:latin typeface="Calibri" panose="020F0502020204030204" pitchFamily="34" charset="0"/>
                <a:ea typeface="Calibri" panose="020F0502020204030204" pitchFamily="34" charset="0"/>
                <a:cs typeface="Calibri" panose="020F0502020204030204" pitchFamily="34" charset="0"/>
              </a:rPr>
              <a:t>Microservices</a:t>
            </a:r>
            <a:r>
              <a:rPr lang="he-IL" sz="1400" dirty="0">
                <a:latin typeface="Calibri" panose="020F0502020204030204" pitchFamily="34" charset="0"/>
                <a:ea typeface="Calibri" panose="020F0502020204030204" pitchFamily="34" charset="0"/>
                <a:cs typeface="Calibri" panose="020F0502020204030204" pitchFamily="34" charset="0"/>
              </a:rPr>
              <a:t> מאפשרת:</a:t>
            </a: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גמישות ו-</a:t>
            </a:r>
            <a:r>
              <a:rPr lang="en-US" sz="1200" b="1" dirty="0">
                <a:latin typeface="Calibri" panose="020F0502020204030204" pitchFamily="34" charset="0"/>
                <a:ea typeface="Calibri" panose="020F0502020204030204" pitchFamily="34" charset="0"/>
                <a:cs typeface="Calibri" panose="020F0502020204030204" pitchFamily="34" charset="0"/>
              </a:rPr>
              <a:t>Scalability</a:t>
            </a:r>
            <a:r>
              <a:rPr lang="he-IL" sz="1200" b="1" dirty="0">
                <a:latin typeface="Calibri" panose="020F0502020204030204" pitchFamily="34" charset="0"/>
                <a:ea typeface="Calibri" panose="020F0502020204030204" pitchFamily="34" charset="0"/>
                <a:cs typeface="Calibri" panose="020F0502020204030204" pitchFamily="34" charset="0"/>
              </a:rPr>
              <a:t>: </a:t>
            </a:r>
            <a:r>
              <a:rPr lang="he-IL" sz="1200" dirty="0">
                <a:latin typeface="Calibri" panose="020F0502020204030204" pitchFamily="34" charset="0"/>
                <a:ea typeface="Calibri" panose="020F0502020204030204" pitchFamily="34" charset="0"/>
                <a:cs typeface="Calibri" panose="020F0502020204030204" pitchFamily="34" charset="0"/>
              </a:rPr>
              <a:t>כל שירות יכול להיפרס ולהתעדכן בנפרד, מה שמאפשר גמישות רבה יותר ו-</a:t>
            </a:r>
            <a:r>
              <a:rPr lang="en-US" sz="1200" dirty="0">
                <a:latin typeface="Calibri" panose="020F0502020204030204" pitchFamily="34" charset="0"/>
                <a:ea typeface="Calibri" panose="020F0502020204030204" pitchFamily="34" charset="0"/>
                <a:cs typeface="Calibri" panose="020F0502020204030204" pitchFamily="34" charset="0"/>
              </a:rPr>
              <a:t>Scalability</a:t>
            </a:r>
            <a:r>
              <a:rPr lang="he-IL" sz="1200" dirty="0">
                <a:latin typeface="Calibri" panose="020F0502020204030204" pitchFamily="34" charset="0"/>
                <a:ea typeface="Calibri" panose="020F0502020204030204" pitchFamily="34" charset="0"/>
                <a:cs typeface="Calibri" panose="020F0502020204030204" pitchFamily="34" charset="0"/>
              </a:rPr>
              <a:t>.</a:t>
            </a: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פיתוח מהיר יותר: </a:t>
            </a:r>
            <a:r>
              <a:rPr lang="he-IL" sz="1200" dirty="0">
                <a:latin typeface="Calibri" panose="020F0502020204030204" pitchFamily="34" charset="0"/>
                <a:ea typeface="Calibri" panose="020F0502020204030204" pitchFamily="34" charset="0"/>
                <a:cs typeface="Calibri" panose="020F0502020204030204" pitchFamily="34" charset="0"/>
              </a:rPr>
              <a:t>צוותים שונים יכולים לעבוד על שירותים שונים במקביל, מה שמאיץ את קצב הפיתוח</a:t>
            </a:r>
            <a:r>
              <a:rPr lang="en-US" sz="1200" dirty="0">
                <a:latin typeface="Calibri" panose="020F0502020204030204" pitchFamily="34" charset="0"/>
                <a:ea typeface="Calibri" panose="020F0502020204030204" pitchFamily="34" charset="0"/>
                <a:cs typeface="Calibri" panose="020F0502020204030204" pitchFamily="34" charset="0"/>
              </a:rPr>
              <a:t>.</a:t>
            </a:r>
            <a:endParaRPr lang="he-IL" sz="1200" dirty="0">
              <a:latin typeface="Calibri" panose="020F0502020204030204" pitchFamily="34" charset="0"/>
              <a:ea typeface="Calibri" panose="020F0502020204030204" pitchFamily="34" charset="0"/>
              <a:cs typeface="Calibri" panose="020F0502020204030204" pitchFamily="34" charset="0"/>
            </a:endParaRP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עמידות גבוהה יותר: </a:t>
            </a:r>
            <a:r>
              <a:rPr lang="he-IL" sz="1200" dirty="0">
                <a:latin typeface="Calibri" panose="020F0502020204030204" pitchFamily="34" charset="0"/>
                <a:ea typeface="Calibri" panose="020F0502020204030204" pitchFamily="34" charset="0"/>
                <a:cs typeface="Calibri" panose="020F0502020204030204" pitchFamily="34" charset="0"/>
              </a:rPr>
              <a:t>אם שירות אחד נופל, שאר השירותים ממשיכים לעבוד.</a:t>
            </a: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04" b="-17204"/>
          <a:stretch/>
        </p:blipFill>
        <p:spPr bwMode="auto">
          <a:xfrm>
            <a:off x="475130"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75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עקרונות </a:t>
            </a:r>
            <a:r>
              <a:rPr lang="en-US" sz="1600" b="1" dirty="0">
                <a:latin typeface="Calibri" panose="020F0502020204030204" pitchFamily="34" charset="0"/>
                <a:ea typeface="Calibri" panose="020F0502020204030204" pitchFamily="34" charset="0"/>
                <a:cs typeface="Calibri" panose="020F0502020204030204" pitchFamily="34" charset="0"/>
              </a:rPr>
              <a:t>DevOps</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תרבות שיתוף פעולה בין צוותים</a:t>
            </a:r>
            <a:r>
              <a:rPr lang="he-IL" sz="140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DevOps</a:t>
            </a:r>
            <a:r>
              <a:rPr lang="he-IL" sz="1400" dirty="0">
                <a:latin typeface="Calibri" panose="020F0502020204030204" pitchFamily="34" charset="0"/>
                <a:ea typeface="Calibri" panose="020F0502020204030204" pitchFamily="34" charset="0"/>
                <a:cs typeface="Calibri" panose="020F0502020204030204" pitchFamily="34" charset="0"/>
              </a:rPr>
              <a:t> מדגישה את חשיבות שיתוף הפעולה והתקשורת בין צוותי הפיתוח והתפעול. תרבות שיתוף פעולה טובה מאפשרת:</a:t>
            </a: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הבנה טובה יותר של הצרכים: </a:t>
            </a:r>
            <a:r>
              <a:rPr lang="he-IL" sz="1200" dirty="0">
                <a:latin typeface="Calibri" panose="020F0502020204030204" pitchFamily="34" charset="0"/>
                <a:ea typeface="Calibri" panose="020F0502020204030204" pitchFamily="34" charset="0"/>
                <a:cs typeface="Calibri" panose="020F0502020204030204" pitchFamily="34" charset="0"/>
              </a:rPr>
              <a:t>צוותים שעובדים יחד מבינים טוב יותר את הצרכים והאתגרים של כל צוות.</a:t>
            </a: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פתרונות יעילים יותר: </a:t>
            </a:r>
            <a:r>
              <a:rPr lang="he-IL" sz="1200" dirty="0">
                <a:latin typeface="Calibri" panose="020F0502020204030204" pitchFamily="34" charset="0"/>
                <a:ea typeface="Calibri" panose="020F0502020204030204" pitchFamily="34" charset="0"/>
                <a:cs typeface="Calibri" panose="020F0502020204030204" pitchFamily="34" charset="0"/>
              </a:rPr>
              <a:t>שיתוף פעולה מאפשר יצירת פתרונות יעילים יותר לבעיות</a:t>
            </a:r>
            <a:r>
              <a:rPr lang="en-US" sz="1200" dirty="0">
                <a:latin typeface="Calibri" panose="020F0502020204030204" pitchFamily="34" charset="0"/>
                <a:ea typeface="Calibri" panose="020F0502020204030204" pitchFamily="34" charset="0"/>
                <a:cs typeface="Calibri" panose="020F0502020204030204" pitchFamily="34" charset="0"/>
              </a:rPr>
              <a:t>.</a:t>
            </a:r>
            <a:endParaRPr lang="he-IL" sz="1200" dirty="0">
              <a:latin typeface="Calibri" panose="020F0502020204030204" pitchFamily="34" charset="0"/>
              <a:ea typeface="Calibri" panose="020F0502020204030204" pitchFamily="34" charset="0"/>
              <a:cs typeface="Calibri" panose="020F0502020204030204" pitchFamily="34" charset="0"/>
            </a:endParaRP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שיפור מורל העובדים: </a:t>
            </a:r>
            <a:r>
              <a:rPr lang="he-IL" sz="1200" dirty="0">
                <a:latin typeface="Calibri" panose="020F0502020204030204" pitchFamily="34" charset="0"/>
                <a:ea typeface="Calibri" panose="020F0502020204030204" pitchFamily="34" charset="0"/>
                <a:cs typeface="Calibri" panose="020F0502020204030204" pitchFamily="34" charset="0"/>
              </a:rPr>
              <a:t>עבודה בצוות מגובש ותומך משפרת את מורל העובדים ואת שביעות הרצון שלהם.</a:t>
            </a: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04" b="-17204"/>
          <a:stretch/>
        </p:blipFill>
        <p:spPr bwMode="auto">
          <a:xfrm>
            <a:off x="475130"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592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a:latin typeface="Calibri" panose="020F0502020204030204" pitchFamily="34" charset="0"/>
                <a:cs typeface="Calibri" panose="020F0502020204030204" pitchFamily="34" charset="0"/>
              </a:rPr>
              <a:t>Introduction to DevOps</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מחזור חיי הפיתוח </a:t>
            </a:r>
            <a:r>
              <a:rPr lang="en-US" sz="1600" b="1" dirty="0">
                <a:latin typeface="Calibri" panose="020F0502020204030204" pitchFamily="34" charset="0"/>
                <a:ea typeface="Calibri" panose="020F0502020204030204" pitchFamily="34" charset="0"/>
                <a:cs typeface="Calibri" panose="020F0502020204030204" pitchFamily="34" charset="0"/>
              </a:rPr>
              <a:t>Development Lifecycle</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תכנון</a:t>
            </a:r>
            <a:r>
              <a:rPr lang="en-US" sz="1400" dirty="0">
                <a:latin typeface="Calibri" panose="020F0502020204030204" pitchFamily="34" charset="0"/>
                <a:ea typeface="Calibri" panose="020F0502020204030204" pitchFamily="34" charset="0"/>
                <a:cs typeface="Calibri" panose="020F0502020204030204" pitchFamily="34" charset="0"/>
              </a:rPr>
              <a:t>:</a:t>
            </a:r>
            <a:r>
              <a:rPr lang="he-IL" sz="1400" dirty="0">
                <a:latin typeface="Calibri" panose="020F0502020204030204" pitchFamily="34" charset="0"/>
                <a:ea typeface="Calibri" panose="020F0502020204030204" pitchFamily="34" charset="0"/>
                <a:cs typeface="Calibri" panose="020F0502020204030204" pitchFamily="34" charset="0"/>
              </a:rPr>
              <a:t> כתיבת קוד</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פיתוח, כולל ניהול גרסאות </a:t>
            </a:r>
            <a:r>
              <a:rPr lang="en-US" sz="1400" dirty="0">
                <a:latin typeface="Calibri" panose="020F0502020204030204" pitchFamily="34" charset="0"/>
                <a:ea typeface="Calibri" panose="020F0502020204030204" pitchFamily="34" charset="0"/>
                <a:cs typeface="Calibri" panose="020F0502020204030204" pitchFamily="34" charset="0"/>
              </a:rPr>
              <a:t>GitHub)</a:t>
            </a:r>
            <a:r>
              <a:rPr lang="he-IL" sz="1400" dirty="0">
                <a:latin typeface="Calibri" panose="020F0502020204030204" pitchFamily="34" charset="0"/>
                <a:ea typeface="Calibri" panose="020F0502020204030204" pitchFamily="34" charset="0"/>
                <a:cs typeface="Calibri" panose="020F0502020204030204" pitchFamily="34" charset="0"/>
              </a:rPr>
              <a:t>).</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בדיקות, כולל בדיקות אוטומטיות </a:t>
            </a:r>
            <a:r>
              <a:rPr lang="en-US" sz="1400" dirty="0">
                <a:latin typeface="Calibri" panose="020F0502020204030204" pitchFamily="34" charset="0"/>
                <a:ea typeface="Calibri" panose="020F0502020204030204" pitchFamily="34" charset="0"/>
                <a:cs typeface="Calibri" panose="020F0502020204030204" pitchFamily="34" charset="0"/>
              </a:rPr>
              <a:t>CI/CD)</a:t>
            </a:r>
            <a:r>
              <a:rPr lang="he-IL" sz="1400" dirty="0">
                <a:latin typeface="Calibri" panose="020F0502020204030204" pitchFamily="34" charset="0"/>
                <a:ea typeface="Calibri" panose="020F0502020204030204" pitchFamily="34" charset="0"/>
                <a:cs typeface="Calibri" panose="020F0502020204030204" pitchFamily="34" charset="0"/>
              </a:rPr>
              <a:t>).</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שחרור: פריסה בסביבת ייצור.</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ניטור ושיפור מתמיד.</a:t>
            </a:r>
            <a:endParaRPr lang="he-IL" sz="1200" dirty="0">
              <a:latin typeface="Calibri" panose="020F0502020204030204" pitchFamily="34" charset="0"/>
              <a:ea typeface="Calibri" panose="020F0502020204030204" pitchFamily="34" charset="0"/>
              <a:cs typeface="Calibri" panose="020F0502020204030204" pitchFamily="34" charset="0"/>
            </a:endParaRPr>
          </a:p>
        </p:txBody>
      </p:sp>
      <p:pic>
        <p:nvPicPr>
          <p:cNvPr id="10242" name="Picture 2" descr="What is AWS DevOps? All You Need to Know">
            <a:extLst>
              <a:ext uri="{FF2B5EF4-FFF2-40B4-BE49-F238E27FC236}">
                <a16:creationId xmlns:a16="http://schemas.microsoft.com/office/drawing/2014/main" id="{D2BB2201-C403-8E16-BB88-FA4EA4AEAB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064" y="2115669"/>
            <a:ext cx="6493268" cy="393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31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a:latin typeface="Calibri" panose="020F0502020204030204" pitchFamily="34" charset="0"/>
                <a:cs typeface="Calibri" panose="020F0502020204030204" pitchFamily="34" charset="0"/>
              </a:rPr>
              <a:t>Introduction to DevOps</a:t>
            </a:r>
            <a:endParaRPr lang="en-US" dirty="0">
              <a:latin typeface="Calibri" panose="020F0502020204030204" pitchFamily="34" charset="0"/>
              <a:cs typeface="Calibri" panose="020F0502020204030204" pitchFamily="34" charset="0"/>
            </a:endParaRPr>
          </a:p>
        </p:txBody>
      </p:sp>
      <p:pic>
        <p:nvPicPr>
          <p:cNvPr id="6146" name="Picture 2" descr="DevOps: объединение разработки и эксплуатации - VPN Wiki - Глоссарий FineVPN">
            <a:extLst>
              <a:ext uri="{FF2B5EF4-FFF2-40B4-BE49-F238E27FC236}">
                <a16:creationId xmlns:a16="http://schemas.microsoft.com/office/drawing/2014/main" id="{8D2CA973-429D-A4B7-91E9-C5D6D6FA3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993" y="1936376"/>
            <a:ext cx="7326081" cy="4117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966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8BC298DB-2D5C-40A1-9A78-6B4A12198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C2355B-7CE9-4192-9142-A41CA0A0C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904F0A1-6473-022B-9E11-257E8278EF66}"/>
              </a:ext>
            </a:extLst>
          </p:cNvPr>
          <p:cNvSpPr>
            <a:spLocks noGrp="1"/>
          </p:cNvSpPr>
          <p:nvPr>
            <p:ph type="title"/>
          </p:nvPr>
        </p:nvSpPr>
        <p:spPr>
          <a:xfrm>
            <a:off x="6585200" y="967167"/>
            <a:ext cx="4151306" cy="2374516"/>
          </a:xfrm>
        </p:spPr>
        <p:txBody>
          <a:bodyPr vert="horz" lIns="91440" tIns="45720" rIns="91440" bIns="0" rtlCol="0" anchor="b">
            <a:normAutofit/>
          </a:bodyPr>
          <a:lstStyle/>
          <a:p>
            <a:r>
              <a:rPr lang="en-US" sz="3700" dirty="0">
                <a:latin typeface="Calibri" panose="020F0502020204030204" pitchFamily="34" charset="0"/>
                <a:ea typeface="Calibri" panose="020F0502020204030204" pitchFamily="34" charset="0"/>
                <a:cs typeface="Calibri" panose="020F0502020204030204" pitchFamily="34" charset="0"/>
              </a:rPr>
              <a:t>Cloud Native Fundamentals</a:t>
            </a:r>
          </a:p>
        </p:txBody>
      </p:sp>
      <p:pic>
        <p:nvPicPr>
          <p:cNvPr id="6" name="Graphic 5" descr="User">
            <a:extLst>
              <a:ext uri="{FF2B5EF4-FFF2-40B4-BE49-F238E27FC236}">
                <a16:creationId xmlns:a16="http://schemas.microsoft.com/office/drawing/2014/main" id="{0F782309-2578-8AA0-7498-38713D3418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9869" y="805583"/>
            <a:ext cx="4660762" cy="4660762"/>
          </a:xfrm>
          <a:prstGeom prst="rect">
            <a:avLst/>
          </a:prstGeom>
        </p:spPr>
      </p:pic>
      <p:cxnSp>
        <p:nvCxnSpPr>
          <p:cNvPr id="21" name="Straight Connector 20">
            <a:extLst>
              <a:ext uri="{FF2B5EF4-FFF2-40B4-BE49-F238E27FC236}">
                <a16:creationId xmlns:a16="http://schemas.microsoft.com/office/drawing/2014/main" id="{06D05ED8-39E4-42F8-92CB-704C2BD0D2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3526496"/>
            <a:ext cx="414993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45CE2E7C-6AA3-4710-825D-4CDDF788C7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3256C6C3-0EDC-4651-AB37-9F26CFAA6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303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Cloud Native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מה זה </a:t>
            </a:r>
            <a:r>
              <a:rPr lang="en-US" sz="1600" b="1" dirty="0">
                <a:latin typeface="Calibri" panose="020F0502020204030204" pitchFamily="34" charset="0"/>
                <a:ea typeface="Calibri" panose="020F0502020204030204" pitchFamily="34" charset="0"/>
                <a:cs typeface="Calibri" panose="020F0502020204030204" pitchFamily="34" charset="0"/>
              </a:rPr>
              <a:t>Cloud Native</a:t>
            </a:r>
            <a:r>
              <a:rPr lang="he-IL" sz="1600" b="1" dirty="0">
                <a:latin typeface="Calibri" panose="020F0502020204030204" pitchFamily="34" charset="0"/>
                <a:ea typeface="Calibri" panose="020F0502020204030204" pitchFamily="34" charset="0"/>
                <a:cs typeface="Calibri" panose="020F0502020204030204" pitchFamily="34" charset="0"/>
              </a:rPr>
              <a:t>?</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גישה חדשנית לפיתוח אפליקציות הממקסמת את הענן. במקום "להרים ולהעביר" אפליקציות מסורתיות לענן, </a:t>
            </a:r>
            <a:r>
              <a:rPr lang="en-US" sz="1400" dirty="0">
                <a:latin typeface="Calibri" panose="020F0502020204030204" pitchFamily="34" charset="0"/>
                <a:ea typeface="Calibri" panose="020F0502020204030204" pitchFamily="34" charset="0"/>
                <a:cs typeface="Calibri" panose="020F0502020204030204" pitchFamily="34" charset="0"/>
              </a:rPr>
              <a:t>Cloud Native</a:t>
            </a:r>
            <a:r>
              <a:rPr lang="he-IL" sz="1400" dirty="0">
                <a:latin typeface="Calibri" panose="020F0502020204030204" pitchFamily="34" charset="0"/>
                <a:ea typeface="Calibri" panose="020F0502020204030204" pitchFamily="34" charset="0"/>
                <a:cs typeface="Calibri" panose="020F0502020204030204" pitchFamily="34" charset="0"/>
              </a:rPr>
              <a:t> משתמשת בכלים ובטכנולוגיות חדשניות כדי לבנות אפליקציות שתוכננו מלכתחילה לענן.</a:t>
            </a:r>
          </a:p>
          <a:p>
            <a:pPr marL="128588" lvl="1" indent="0" algn="just" rtl="1">
              <a:lnSpc>
                <a:spcPct val="150000"/>
              </a:lnSpc>
              <a:buNone/>
            </a:pPr>
            <a:endParaRPr lang="he-IL" sz="12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דוגמאות:</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כמו אפליקציות בנקאיות - בעבר הייתם צריכים ללכת לסניף, היום הכול מתבצע בענן בזמן אמת מכל מכשיר.</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נטפליקס לא קונה שרתים, אלא משתמשת בענן כדי להתמודד עם מיליוני צופים במקביל.</a:t>
            </a: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306" r="-31306"/>
          <a:stretch/>
        </p:blipFill>
        <p:spPr bwMode="auto">
          <a:xfrm>
            <a:off x="555812"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224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Cloud Native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מה זה </a:t>
            </a:r>
            <a:r>
              <a:rPr lang="en-US" sz="1600" b="1" dirty="0">
                <a:latin typeface="Calibri" panose="020F0502020204030204" pitchFamily="34" charset="0"/>
                <a:ea typeface="Calibri" panose="020F0502020204030204" pitchFamily="34" charset="0"/>
                <a:cs typeface="Calibri" panose="020F0502020204030204" pitchFamily="34" charset="0"/>
              </a:rPr>
              <a:t>Cloud Native</a:t>
            </a:r>
            <a:r>
              <a:rPr lang="he-IL" sz="1600" b="1" dirty="0">
                <a:latin typeface="Calibri" panose="020F0502020204030204" pitchFamily="34" charset="0"/>
                <a:ea typeface="Calibri" panose="020F0502020204030204" pitchFamily="34" charset="0"/>
                <a:cs typeface="Calibri" panose="020F0502020204030204" pitchFamily="34" charset="0"/>
              </a:rPr>
              <a:t>?</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מרכיבי המפתח:</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מיקרו-סרוויסים (</a:t>
            </a:r>
            <a:r>
              <a:rPr lang="en-US" sz="1400" b="1" dirty="0">
                <a:latin typeface="Calibri" panose="020F0502020204030204" pitchFamily="34" charset="0"/>
                <a:ea typeface="Calibri" panose="020F0502020204030204" pitchFamily="34" charset="0"/>
                <a:cs typeface="Calibri" panose="020F0502020204030204" pitchFamily="34" charset="0"/>
              </a:rPr>
              <a:t>Microservices</a:t>
            </a:r>
            <a:r>
              <a:rPr lang="he-IL" sz="1400" b="1" dirty="0">
                <a:latin typeface="Calibri" panose="020F0502020204030204" pitchFamily="34" charset="0"/>
                <a:ea typeface="Calibri" panose="020F0502020204030204" pitchFamily="34" charset="0"/>
                <a:cs typeface="Calibri" panose="020F0502020204030204" pitchFamily="34" charset="0"/>
              </a:rPr>
              <a:t>):</a:t>
            </a:r>
            <a:r>
              <a:rPr lang="he-IL" sz="1400" dirty="0">
                <a:latin typeface="Calibri" panose="020F0502020204030204" pitchFamily="34" charset="0"/>
                <a:ea typeface="Calibri" panose="020F0502020204030204" pitchFamily="34" charset="0"/>
                <a:cs typeface="Calibri" panose="020F0502020204030204" pitchFamily="34" charset="0"/>
              </a:rPr>
              <a:t> שירותים קטנים ובלתי תלויים. גמישות ומהירות. </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קונטיינרים (</a:t>
            </a:r>
            <a:r>
              <a:rPr lang="en-US" sz="1400" b="1" dirty="0">
                <a:latin typeface="Calibri" panose="020F0502020204030204" pitchFamily="34" charset="0"/>
                <a:ea typeface="Calibri" panose="020F0502020204030204" pitchFamily="34" charset="0"/>
                <a:cs typeface="Calibri" panose="020F0502020204030204" pitchFamily="34" charset="0"/>
              </a:rPr>
              <a:t>Containers</a:t>
            </a:r>
            <a:r>
              <a:rPr lang="he-IL" sz="1400" b="1" dirty="0">
                <a:latin typeface="Calibri" panose="020F0502020204030204" pitchFamily="34" charset="0"/>
                <a:ea typeface="Calibri" panose="020F0502020204030204" pitchFamily="34" charset="0"/>
                <a:cs typeface="Calibri" panose="020F0502020204030204" pitchFamily="34" charset="0"/>
              </a:rPr>
              <a:t>): </a:t>
            </a:r>
            <a:r>
              <a:rPr lang="he-IL" sz="1400" dirty="0">
                <a:latin typeface="Calibri" panose="020F0502020204030204" pitchFamily="34" charset="0"/>
                <a:ea typeface="Calibri" panose="020F0502020204030204" pitchFamily="34" charset="0"/>
                <a:cs typeface="Calibri" panose="020F0502020204030204" pitchFamily="34" charset="0"/>
              </a:rPr>
              <a:t>אריזה של אפליקציה וכל התלויות שלה. עקביות בין סביבות. </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תשתיות אוטומטיות: </a:t>
            </a:r>
            <a:r>
              <a:rPr lang="he-IL" sz="1400" dirty="0">
                <a:latin typeface="Calibri" panose="020F0502020204030204" pitchFamily="34" charset="0"/>
                <a:ea typeface="Calibri" panose="020F0502020204030204" pitchFamily="34" charset="0"/>
                <a:cs typeface="Calibri" panose="020F0502020204030204" pitchFamily="34" charset="0"/>
              </a:rPr>
              <a:t>ניהול אוטומטי של תשתיות ענן. פריסה מהירה וחסכון. </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סקלאביליות דינמית (</a:t>
            </a:r>
            <a:r>
              <a:rPr lang="en-US" sz="1400" b="1" dirty="0">
                <a:latin typeface="Calibri" panose="020F0502020204030204" pitchFamily="34" charset="0"/>
                <a:ea typeface="Calibri" panose="020F0502020204030204" pitchFamily="34" charset="0"/>
                <a:cs typeface="Calibri" panose="020F0502020204030204" pitchFamily="34" charset="0"/>
              </a:rPr>
              <a:t>Scalability</a:t>
            </a:r>
            <a:r>
              <a:rPr lang="he-IL" sz="1400" b="1" dirty="0">
                <a:latin typeface="Calibri" panose="020F0502020204030204" pitchFamily="34" charset="0"/>
                <a:ea typeface="Calibri" panose="020F0502020204030204" pitchFamily="34" charset="0"/>
                <a:cs typeface="Calibri" panose="020F0502020204030204" pitchFamily="34" charset="0"/>
              </a:rPr>
              <a:t>): </a:t>
            </a:r>
            <a:r>
              <a:rPr lang="he-IL" sz="1400" dirty="0">
                <a:latin typeface="Calibri" panose="020F0502020204030204" pitchFamily="34" charset="0"/>
                <a:ea typeface="Calibri" panose="020F0502020204030204" pitchFamily="34" charset="0"/>
                <a:cs typeface="Calibri" panose="020F0502020204030204" pitchFamily="34" charset="0"/>
              </a:rPr>
              <a:t>התאמה אוטומטית של משאבים לעומס. זמינות גבוהה.</a:t>
            </a:r>
          </a:p>
          <a:p>
            <a:pPr marL="414338" lvl="1" indent="-285750" algn="just" rtl="1">
              <a:lnSpc>
                <a:spcPct val="150000"/>
              </a:lnSpc>
              <a:buFont typeface="Wingdings" panose="05000000000000000000" pitchFamily="2" charset="2"/>
              <a:buChar char="q"/>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דוגמה:</a:t>
            </a: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באפליקציית משלוחים, מערכת התשלום, הניווט וההזמנות הן </a:t>
            </a:r>
            <a:r>
              <a:rPr lang="en-US" sz="1400" dirty="0">
                <a:latin typeface="Calibri" panose="020F0502020204030204" pitchFamily="34" charset="0"/>
                <a:ea typeface="Calibri" panose="020F0502020204030204" pitchFamily="34" charset="0"/>
                <a:cs typeface="Calibri" panose="020F0502020204030204" pitchFamily="34" charset="0"/>
              </a:rPr>
              <a:t>Microservices</a:t>
            </a:r>
            <a:r>
              <a:rPr lang="he-IL" sz="1400" dirty="0">
                <a:latin typeface="Calibri" panose="020F0502020204030204" pitchFamily="34" charset="0"/>
                <a:ea typeface="Calibri" panose="020F0502020204030204" pitchFamily="34" charset="0"/>
                <a:cs typeface="Calibri" panose="020F0502020204030204" pitchFamily="34" charset="0"/>
              </a:rPr>
              <a:t> שונים שמדברים ביניהם דרך </a:t>
            </a:r>
            <a:r>
              <a:rPr lang="en-US" sz="1400" dirty="0">
                <a:latin typeface="Calibri" panose="020F0502020204030204" pitchFamily="34" charset="0"/>
                <a:ea typeface="Calibri" panose="020F0502020204030204" pitchFamily="34" charset="0"/>
                <a:cs typeface="Calibri" panose="020F0502020204030204" pitchFamily="34" charset="0"/>
              </a:rPr>
              <a:t>API</a:t>
            </a:r>
            <a:r>
              <a:rPr lang="he-IL" sz="1400" dirty="0">
                <a:latin typeface="Calibri" panose="020F0502020204030204" pitchFamily="34" charset="0"/>
                <a:ea typeface="Calibri" panose="020F0502020204030204" pitchFamily="34" charset="0"/>
                <a:cs typeface="Calibri" panose="020F0502020204030204" pitchFamily="34" charset="0"/>
              </a:rPr>
              <a:t>.</a:t>
            </a: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306" r="-31306"/>
          <a:stretch/>
        </p:blipFill>
        <p:spPr bwMode="auto">
          <a:xfrm>
            <a:off x="555812"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693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92013-AD6E-3696-925D-8013D61F26AA}"/>
              </a:ext>
            </a:extLst>
          </p:cNvPr>
          <p:cNvSpPr>
            <a:spLocks noGrp="1"/>
          </p:cNvSpPr>
          <p:nvPr>
            <p:ph type="title"/>
          </p:nvPr>
        </p:nvSpPr>
        <p:spPr/>
        <p:txBody>
          <a:bodyPr/>
          <a:lstStyle/>
          <a:p>
            <a:pPr algn="r" rtl="1"/>
            <a:r>
              <a:rPr lang="he-IL" dirty="0">
                <a:latin typeface="Calibri" panose="020F0502020204030204" pitchFamily="34" charset="0"/>
                <a:cs typeface="Calibri" panose="020F0502020204030204" pitchFamily="34" charset="0"/>
              </a:rPr>
              <a:t>לו"ז שלנו</a:t>
            </a:r>
            <a:endParaRPr lang="en-US" dirty="0">
              <a:latin typeface="Calibri" panose="020F0502020204030204" pitchFamily="34" charset="0"/>
              <a:cs typeface="Calibri" panose="020F0502020204030204" pitchFamily="34" charset="0"/>
            </a:endParaRPr>
          </a:p>
        </p:txBody>
      </p:sp>
      <p:sp>
        <p:nvSpPr>
          <p:cNvPr id="4" name="Text Placeholder 6">
            <a:extLst>
              <a:ext uri="{FF2B5EF4-FFF2-40B4-BE49-F238E27FC236}">
                <a16:creationId xmlns:a16="http://schemas.microsoft.com/office/drawing/2014/main" id="{A7E88FC3-FD27-CAF2-4B52-FC774DB0F70B}"/>
              </a:ext>
            </a:extLst>
          </p:cNvPr>
          <p:cNvSpPr txBox="1">
            <a:spLocks/>
          </p:cNvSpPr>
          <p:nvPr/>
        </p:nvSpPr>
        <p:spPr>
          <a:xfrm>
            <a:off x="5284773" y="2124636"/>
            <a:ext cx="6335115" cy="3767481"/>
          </a:xfrm>
          <a:prstGeom prst="rect">
            <a:avLst/>
          </a:prstGeom>
        </p:spPr>
        <p:style>
          <a:lnRef idx="1">
            <a:schemeClr val="accent3"/>
          </a:lnRef>
          <a:fillRef idx="2">
            <a:schemeClr val="accent3"/>
          </a:fillRef>
          <a:effectRef idx="1">
            <a:schemeClr val="accent3"/>
          </a:effectRef>
          <a:fontRef idx="minor">
            <a:schemeClr val="dk1"/>
          </a:fontRef>
        </p:style>
        <p:txBody>
          <a:bodyPr numCol="2" rtlCol="1">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lt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lt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9pPr>
          </a:lstStyle>
          <a:p>
            <a:pPr algn="ctr" rtl="1">
              <a:lnSpc>
                <a:spcPct val="150000"/>
              </a:lnSpc>
            </a:pPr>
            <a:r>
              <a:rPr lang="he-IL" sz="2400" b="1" dirty="0">
                <a:solidFill>
                  <a:srgbClr val="002060"/>
                </a:solidFill>
                <a:latin typeface="Arial" panose="020B0604020202020204" pitchFamily="34" charset="0"/>
                <a:cs typeface="Arial" panose="020B0604020202020204" pitchFamily="34" charset="0"/>
              </a:rPr>
              <a:t>משך הקורס:</a:t>
            </a:r>
          </a:p>
          <a:p>
            <a:pPr algn="ctr" rtl="1">
              <a:lnSpc>
                <a:spcPct val="150000"/>
              </a:lnSpc>
            </a:pPr>
            <a:r>
              <a:rPr lang="he-IL" sz="2000" dirty="0">
                <a:solidFill>
                  <a:srgbClr val="FF0000"/>
                </a:solidFill>
                <a:latin typeface="Arial" panose="020B0604020202020204" pitchFamily="34" charset="0"/>
                <a:cs typeface="Arial" panose="020B0604020202020204" pitchFamily="34" charset="0"/>
              </a:rPr>
              <a:t>3.02.2025</a:t>
            </a:r>
            <a:br>
              <a:rPr lang="en-US" sz="2000" dirty="0">
                <a:solidFill>
                  <a:srgbClr val="FF0000"/>
                </a:solidFill>
                <a:latin typeface="Arial" panose="020B0604020202020204" pitchFamily="34" charset="0"/>
                <a:cs typeface="Arial" panose="020B0604020202020204" pitchFamily="34" charset="0"/>
              </a:rPr>
            </a:br>
            <a:r>
              <a:rPr lang="he-IL" sz="2000" dirty="0">
                <a:solidFill>
                  <a:srgbClr val="FF0000"/>
                </a:solidFill>
                <a:latin typeface="Arial" panose="020B0604020202020204" pitchFamily="34" charset="0"/>
                <a:cs typeface="Arial" panose="020B0604020202020204" pitchFamily="34" charset="0"/>
              </a:rPr>
              <a:t>24.02.2025</a:t>
            </a:r>
          </a:p>
          <a:p>
            <a:pPr algn="ctr" rtl="1">
              <a:lnSpc>
                <a:spcPct val="150000"/>
              </a:lnSpc>
            </a:pPr>
            <a:r>
              <a:rPr lang="he-IL" sz="2400" b="1" dirty="0">
                <a:solidFill>
                  <a:srgbClr val="002060"/>
                </a:solidFill>
                <a:latin typeface="Arial" panose="020B0604020202020204" pitchFamily="34" charset="0"/>
                <a:cs typeface="Arial" panose="020B0604020202020204" pitchFamily="34" charset="0"/>
              </a:rPr>
              <a:t>ימי לימוד:</a:t>
            </a:r>
          </a:p>
          <a:p>
            <a:pPr algn="ctr" rtl="1">
              <a:lnSpc>
                <a:spcPct val="150000"/>
              </a:lnSpc>
            </a:pPr>
            <a:r>
              <a:rPr lang="he-IL" sz="2000" dirty="0">
                <a:solidFill>
                  <a:srgbClr val="FF0000"/>
                </a:solidFill>
                <a:latin typeface="Arial" panose="020B0604020202020204" pitchFamily="34" charset="0"/>
                <a:cs typeface="Arial" panose="020B0604020202020204" pitchFamily="34" charset="0"/>
              </a:rPr>
              <a:t>יום ב'</a:t>
            </a:r>
          </a:p>
          <a:p>
            <a:pPr algn="ctr" rtl="1">
              <a:lnSpc>
                <a:spcPct val="150000"/>
              </a:lnSpc>
            </a:pPr>
            <a:r>
              <a:rPr lang="he-IL" sz="2000" dirty="0">
                <a:solidFill>
                  <a:srgbClr val="FF0000"/>
                </a:solidFill>
                <a:latin typeface="Arial" panose="020B0604020202020204" pitchFamily="34" charset="0"/>
                <a:cs typeface="Arial" panose="020B0604020202020204" pitchFamily="34" charset="0"/>
              </a:rPr>
              <a:t>9:00-13:00</a:t>
            </a:r>
          </a:p>
          <a:p>
            <a:pPr algn="ctr" rtl="1">
              <a:lnSpc>
                <a:spcPct val="150000"/>
              </a:lnSpc>
            </a:pPr>
            <a:r>
              <a:rPr lang="he-IL" sz="2400" b="1" dirty="0">
                <a:solidFill>
                  <a:srgbClr val="002060"/>
                </a:solidFill>
                <a:latin typeface="Arial" panose="020B0604020202020204" pitchFamily="34" charset="0"/>
                <a:cs typeface="Arial" panose="020B0604020202020204" pitchFamily="34" charset="0"/>
              </a:rPr>
              <a:t>היקף שעות:</a:t>
            </a:r>
          </a:p>
          <a:p>
            <a:pPr algn="ctr" rtl="1">
              <a:lnSpc>
                <a:spcPct val="150000"/>
              </a:lnSpc>
            </a:pPr>
            <a:r>
              <a:rPr lang="he-IL" sz="2000" dirty="0">
                <a:solidFill>
                  <a:srgbClr val="FF0000"/>
                </a:solidFill>
                <a:latin typeface="Arial" panose="020B0604020202020204" pitchFamily="34" charset="0"/>
                <a:cs typeface="Arial" panose="020B0604020202020204" pitchFamily="34" charset="0"/>
              </a:rPr>
              <a:t>16 שעות</a:t>
            </a:r>
          </a:p>
          <a:p>
            <a:pPr algn="ctr" rtl="1">
              <a:lnSpc>
                <a:spcPct val="150000"/>
              </a:lnSpc>
            </a:pPr>
            <a:r>
              <a:rPr lang="he-IL" sz="2400" b="1" dirty="0">
                <a:solidFill>
                  <a:srgbClr val="002060"/>
                </a:solidFill>
                <a:latin typeface="Arial" panose="020B0604020202020204" pitchFamily="34" charset="0"/>
                <a:cs typeface="Arial" panose="020B0604020202020204" pitchFamily="34" charset="0"/>
              </a:rPr>
              <a:t>מספר מפגשים:</a:t>
            </a:r>
          </a:p>
          <a:p>
            <a:pPr algn="ctr" rtl="1">
              <a:lnSpc>
                <a:spcPct val="150000"/>
              </a:lnSpc>
            </a:pPr>
            <a:r>
              <a:rPr lang="he-IL" sz="2000" dirty="0">
                <a:solidFill>
                  <a:srgbClr val="FF0000"/>
                </a:solidFill>
                <a:latin typeface="Arial" panose="020B0604020202020204" pitchFamily="34" charset="0"/>
                <a:cs typeface="Arial" panose="020B0604020202020204" pitchFamily="34" charset="0"/>
              </a:rPr>
              <a:t>4 מפגשים</a:t>
            </a:r>
            <a:endParaRPr lang="he-IL" sz="1400" dirty="0">
              <a:solidFill>
                <a:srgbClr val="FF0000"/>
              </a:solidFill>
              <a:latin typeface="Arial" panose="020B0604020202020204" pitchFamily="34" charset="0"/>
              <a:cs typeface="Arial" panose="020B0604020202020204" pitchFamily="34" charset="0"/>
            </a:endParaRPr>
          </a:p>
        </p:txBody>
      </p:sp>
      <p:pic>
        <p:nvPicPr>
          <p:cNvPr id="7" name="Picture 2" descr="הסוד הוא בתיזמון, או: איך לבנות סדר יום אידיאלי - זה הזמן">
            <a:extLst>
              <a:ext uri="{FF2B5EF4-FFF2-40B4-BE49-F238E27FC236}">
                <a16:creationId xmlns:a16="http://schemas.microsoft.com/office/drawing/2014/main" id="{B5CCCFAA-449C-FA9D-E592-BF195DC3C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12" y="2562356"/>
            <a:ext cx="4438622" cy="28920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3918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Cloud Native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lvl="1" indent="0" algn="just" rtl="1">
              <a:lnSpc>
                <a:spcPct val="150000"/>
              </a:lnSpc>
              <a:spcBef>
                <a:spcPts val="1000"/>
              </a:spcBef>
              <a:buNone/>
            </a:pPr>
            <a:r>
              <a:rPr lang="en-US" sz="1600" b="1" dirty="0">
                <a:latin typeface="Calibri" panose="020F0502020204030204" pitchFamily="34" charset="0"/>
                <a:ea typeface="Calibri" panose="020F0502020204030204" pitchFamily="34" charset="0"/>
                <a:cs typeface="Calibri" panose="020F0502020204030204" pitchFamily="34" charset="0"/>
              </a:rPr>
              <a:t>The CNCF Landscape</a:t>
            </a:r>
            <a:endParaRPr lang="he-IL" sz="1600" b="1"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en-US" sz="1400" dirty="0">
                <a:latin typeface="Calibri" panose="020F0502020204030204" pitchFamily="34" charset="0"/>
                <a:ea typeface="Calibri" panose="020F0502020204030204" pitchFamily="34" charset="0"/>
                <a:cs typeface="Calibri" panose="020F0502020204030204" pitchFamily="34" charset="0"/>
              </a:rPr>
              <a:t>CNCF = Cloud Native Computing Foundation</a:t>
            </a:r>
            <a:r>
              <a:rPr lang="he-IL" sz="1400" dirty="0">
                <a:latin typeface="Calibri" panose="020F0502020204030204" pitchFamily="34" charset="0"/>
                <a:ea typeface="Calibri" panose="020F0502020204030204" pitchFamily="34" charset="0"/>
                <a:cs typeface="Calibri" panose="020F0502020204030204" pitchFamily="34" charset="0"/>
              </a:rPr>
              <a:t> - הוא ארגון גג שתפקידו לטפח ולקדם טכנולוגיות </a:t>
            </a:r>
            <a:r>
              <a:rPr lang="en-US" sz="1400" dirty="0">
                <a:latin typeface="Calibri" panose="020F0502020204030204" pitchFamily="34" charset="0"/>
                <a:ea typeface="Calibri" panose="020F0502020204030204" pitchFamily="34" charset="0"/>
                <a:cs typeface="Calibri" panose="020F0502020204030204" pitchFamily="34" charset="0"/>
              </a:rPr>
              <a:t>Cloud Native </a:t>
            </a:r>
            <a:r>
              <a:rPr lang="he-IL" sz="1400" dirty="0">
                <a:latin typeface="Calibri" panose="020F0502020204030204" pitchFamily="34" charset="0"/>
                <a:ea typeface="Calibri" panose="020F0502020204030204" pitchFamily="34" charset="0"/>
                <a:cs typeface="Calibri" panose="020F0502020204030204" pitchFamily="34" charset="0"/>
              </a:rPr>
              <a:t>. הוא ביתם של פרויקטים רבים וחשובים, כמו </a:t>
            </a:r>
            <a:r>
              <a:rPr lang="en-US" sz="1400" dirty="0">
                <a:latin typeface="Calibri" panose="020F0502020204030204" pitchFamily="34" charset="0"/>
                <a:ea typeface="Calibri" panose="020F0502020204030204" pitchFamily="34" charset="0"/>
                <a:cs typeface="Calibri" panose="020F0502020204030204" pitchFamily="34" charset="0"/>
              </a:rPr>
              <a:t>Kubernetes</a:t>
            </a:r>
            <a:r>
              <a:rPr lang="he-IL" sz="1400" dirty="0">
                <a:latin typeface="Calibri" panose="020F0502020204030204" pitchFamily="34" charset="0"/>
                <a:ea typeface="Calibri" panose="020F0502020204030204" pitchFamily="34" charset="0"/>
                <a:cs typeface="Calibri" panose="020F0502020204030204" pitchFamily="34" charset="0"/>
              </a:rPr>
              <a:t> ועוד.</a:t>
            </a: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ה-</a:t>
            </a:r>
            <a:r>
              <a:rPr lang="en-US" sz="1400" dirty="0">
                <a:latin typeface="Calibri" panose="020F0502020204030204" pitchFamily="34" charset="0"/>
                <a:ea typeface="Calibri" panose="020F0502020204030204" pitchFamily="34" charset="0"/>
                <a:cs typeface="Calibri" panose="020F0502020204030204" pitchFamily="34" charset="0"/>
              </a:rPr>
              <a:t>CNCF Landscape</a:t>
            </a:r>
            <a:r>
              <a:rPr lang="he-IL" sz="1400" dirty="0">
                <a:latin typeface="Calibri" panose="020F0502020204030204" pitchFamily="34" charset="0"/>
                <a:ea typeface="Calibri" panose="020F0502020204030204" pitchFamily="34" charset="0"/>
                <a:cs typeface="Calibri" panose="020F0502020204030204" pitchFamily="34" charset="0"/>
              </a:rPr>
              <a:t> הוא כלי ויזואלי שמציג את מגוון הכלים והטכנולוגיות בעולם ה-</a:t>
            </a:r>
            <a:r>
              <a:rPr lang="en-US" sz="1400" dirty="0">
                <a:latin typeface="Calibri" panose="020F0502020204030204" pitchFamily="34" charset="0"/>
                <a:ea typeface="Calibri" panose="020F0502020204030204" pitchFamily="34" charset="0"/>
                <a:cs typeface="Calibri" panose="020F0502020204030204" pitchFamily="34" charset="0"/>
              </a:rPr>
              <a:t>Cloud Native</a:t>
            </a:r>
            <a:r>
              <a:rPr lang="he-IL" sz="1400" dirty="0">
                <a:latin typeface="Calibri" panose="020F0502020204030204" pitchFamily="34" charset="0"/>
                <a:ea typeface="Calibri" panose="020F0502020204030204" pitchFamily="34" charset="0"/>
                <a:cs typeface="Calibri" panose="020F0502020204030204" pitchFamily="34" charset="0"/>
              </a:rPr>
              <a:t>.</a:t>
            </a:r>
          </a:p>
          <a:p>
            <a:pPr marL="128588" lvl="1" indent="0" algn="just" rtl="1">
              <a:lnSpc>
                <a:spcPct val="150000"/>
              </a:lnSpc>
              <a:buNone/>
            </a:pPr>
            <a:endParaRPr lang="he-IL" sz="12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en-US" sz="1400" dirty="0">
                <a:latin typeface="Calibri" panose="020F0502020204030204" pitchFamily="34" charset="0"/>
                <a:ea typeface="Calibri" panose="020F0502020204030204" pitchFamily="34" charset="0"/>
                <a:cs typeface="Calibri" panose="020F0502020204030204" pitchFamily="34" charset="0"/>
                <a:hlinkClick r:id="rId2"/>
              </a:rPr>
              <a:t>https://landscape.cncf.io/</a:t>
            </a:r>
            <a:endParaRPr lang="en-US" sz="14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75" b="-2175"/>
          <a:stretch/>
        </p:blipFill>
        <p:spPr bwMode="auto">
          <a:xfrm>
            <a:off x="591671"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726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Cloud Native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fontScale="92500" lnSpcReduction="10000"/>
          </a:bodyPr>
          <a:lstStyle/>
          <a:p>
            <a:pPr marL="0" lvl="1" indent="0" algn="just" rtl="1">
              <a:lnSpc>
                <a:spcPct val="160000"/>
              </a:lnSpc>
              <a:spcBef>
                <a:spcPts val="1000"/>
              </a:spcBef>
              <a:buNone/>
            </a:pPr>
            <a:r>
              <a:rPr lang="en-US" sz="1700" b="1" dirty="0">
                <a:latin typeface="Calibri" panose="020F0502020204030204" pitchFamily="34" charset="0"/>
                <a:ea typeface="Calibri" panose="020F0502020204030204" pitchFamily="34" charset="0"/>
                <a:cs typeface="Calibri" panose="020F0502020204030204" pitchFamily="34" charset="0"/>
              </a:rPr>
              <a:t>Twelve-Factor App</a:t>
            </a:r>
            <a:endParaRPr lang="he-IL" sz="1700" b="1"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זו גישה שמגדירה איך לפתח אפליקציות מבוססות ענן בצורה נכונה.</a:t>
            </a: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עקרונות מרכזיים:</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ניהול קוד במאגר אחד </a:t>
            </a:r>
            <a:r>
              <a:rPr lang="en-US" sz="1400" dirty="0">
                <a:latin typeface="Calibri" panose="020F0502020204030204" pitchFamily="34" charset="0"/>
                <a:ea typeface="Calibri" panose="020F0502020204030204" pitchFamily="34" charset="0"/>
                <a:cs typeface="Calibri" panose="020F0502020204030204" pitchFamily="34" charset="0"/>
              </a:rPr>
              <a:t>Git)</a:t>
            </a:r>
            <a:r>
              <a:rPr lang="he-IL" sz="1400" dirty="0">
                <a:latin typeface="Calibri" panose="020F0502020204030204" pitchFamily="34" charset="0"/>
                <a:ea typeface="Calibri" panose="020F0502020204030204" pitchFamily="34" charset="0"/>
                <a:cs typeface="Calibri" panose="020F0502020204030204" pitchFamily="34" charset="0"/>
              </a:rPr>
              <a:t>).</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הפרדת קונפיגורציות מסביבה לקובץ ייעודי.</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תהליכי בנייה, שחרור והרצה מובחנים.</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ניטור וניהול לוגים מובנים.</a:t>
            </a:r>
          </a:p>
          <a:p>
            <a:pPr marL="414338" lvl="1" indent="-285750" algn="just" rtl="1">
              <a:lnSpc>
                <a:spcPct val="150000"/>
              </a:lnSpc>
              <a:buFont typeface="Wingdings" panose="05000000000000000000" pitchFamily="2" charset="2"/>
              <a:buChar char="q"/>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דוגמה:</a:t>
            </a: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כמו מערכת ייצור שבבים - כל שלב בייצור הוא עצמאי, ניתן לשפר או להחליף שלב מסוים מבלי להפסיק את כל קו הייצור.</a:t>
            </a:r>
            <a:endParaRPr lang="he-IL" sz="12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98" r="-18298"/>
          <a:stretch/>
        </p:blipFill>
        <p:spPr bwMode="auto">
          <a:xfrm>
            <a:off x="376518" y="2268071"/>
            <a:ext cx="5441016" cy="334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186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8BC298DB-2D5C-40A1-9A78-6B4A12198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C2355B-7CE9-4192-9142-A41CA0A0C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904F0A1-6473-022B-9E11-257E8278EF66}"/>
              </a:ext>
            </a:extLst>
          </p:cNvPr>
          <p:cNvSpPr>
            <a:spLocks noGrp="1"/>
          </p:cNvSpPr>
          <p:nvPr>
            <p:ph type="title"/>
          </p:nvPr>
        </p:nvSpPr>
        <p:spPr>
          <a:xfrm>
            <a:off x="6585200" y="967167"/>
            <a:ext cx="4151306" cy="2374516"/>
          </a:xfrm>
        </p:spPr>
        <p:txBody>
          <a:bodyPr vert="horz" lIns="91440" tIns="45720" rIns="91440" bIns="0" rtlCol="0" anchor="b">
            <a:normAutofit/>
          </a:bodyPr>
          <a:lstStyle/>
          <a:p>
            <a:r>
              <a:rPr lang="en-US" sz="3700" dirty="0">
                <a:latin typeface="Calibri" panose="020F0502020204030204" pitchFamily="34" charset="0"/>
                <a:ea typeface="Calibri" panose="020F0502020204030204" pitchFamily="34" charset="0"/>
                <a:cs typeface="Calibri" panose="020F0502020204030204" pitchFamily="34" charset="0"/>
              </a:rPr>
              <a:t>Docker Fundamentals</a:t>
            </a:r>
          </a:p>
        </p:txBody>
      </p:sp>
      <p:pic>
        <p:nvPicPr>
          <p:cNvPr id="6" name="Graphic 5" descr="User">
            <a:extLst>
              <a:ext uri="{FF2B5EF4-FFF2-40B4-BE49-F238E27FC236}">
                <a16:creationId xmlns:a16="http://schemas.microsoft.com/office/drawing/2014/main" id="{0F782309-2578-8AA0-7498-38713D3418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9869" y="805583"/>
            <a:ext cx="4660762" cy="4660762"/>
          </a:xfrm>
          <a:prstGeom prst="rect">
            <a:avLst/>
          </a:prstGeom>
        </p:spPr>
      </p:pic>
      <p:cxnSp>
        <p:nvCxnSpPr>
          <p:cNvPr id="21" name="Straight Connector 20">
            <a:extLst>
              <a:ext uri="{FF2B5EF4-FFF2-40B4-BE49-F238E27FC236}">
                <a16:creationId xmlns:a16="http://schemas.microsoft.com/office/drawing/2014/main" id="{06D05ED8-39E4-42F8-92CB-704C2BD0D2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3526496"/>
            <a:ext cx="414993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45CE2E7C-6AA3-4710-825D-4CDDF788C7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3256C6C3-0EDC-4651-AB37-9F26CFAA6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789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en-US" sz="1600" b="1" dirty="0">
                <a:latin typeface="Calibri" panose="020F0502020204030204" pitchFamily="34" charset="0"/>
                <a:ea typeface="Calibri" panose="020F0502020204030204" pitchFamily="34" charset="0"/>
                <a:cs typeface="Calibri" panose="020F0502020204030204" pitchFamily="34" charset="0"/>
              </a:rPr>
              <a:t>Docker </a:t>
            </a:r>
            <a:r>
              <a:rPr lang="he-IL" sz="1600" b="1" dirty="0">
                <a:latin typeface="Calibri" panose="020F0502020204030204" pitchFamily="34" charset="0"/>
                <a:ea typeface="Calibri" panose="020F0502020204030204" pitchFamily="34" charset="0"/>
                <a:cs typeface="Calibri" panose="020F0502020204030204" pitchFamily="34" charset="0"/>
              </a:rPr>
              <a:t> - עקרונות בסיסיים</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en-US" sz="1400" dirty="0">
                <a:latin typeface="Calibri" panose="020F0502020204030204" pitchFamily="34" charset="0"/>
                <a:ea typeface="Calibri" panose="020F0502020204030204" pitchFamily="34" charset="0"/>
                <a:cs typeface="Calibri" panose="020F0502020204030204" pitchFamily="34" charset="0"/>
              </a:rPr>
              <a:t>Docker</a:t>
            </a:r>
            <a:r>
              <a:rPr lang="he-IL" sz="1400" dirty="0">
                <a:latin typeface="Calibri" panose="020F0502020204030204" pitchFamily="34" charset="0"/>
                <a:ea typeface="Calibri" panose="020F0502020204030204" pitchFamily="34" charset="0"/>
                <a:cs typeface="Calibri" panose="020F0502020204030204" pitchFamily="34" charset="0"/>
              </a:rPr>
              <a:t> מאפשר להריץ קוד בצורה מבודדת בקונטיינרים שמכילים את כל מה שהאפליקציה צריכה כדי לרוץ.</a:t>
            </a:r>
            <a:endParaRPr lang="ru-RU"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endParaRPr lang="ru-RU"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דוגמה:</a:t>
            </a: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נניח שאתם מפתחים כלי חדש לבדיקות שבבים. הכלי תלוי בספריות ספציפיות ובגרסאות מסוימות של מערכת ההפעלה. </a:t>
            </a:r>
            <a:r>
              <a:rPr lang="en-US" sz="1400" dirty="0">
                <a:latin typeface="Calibri" panose="020F0502020204030204" pitchFamily="34" charset="0"/>
                <a:ea typeface="Calibri" panose="020F0502020204030204" pitchFamily="34" charset="0"/>
                <a:cs typeface="Calibri" panose="020F0502020204030204" pitchFamily="34" charset="0"/>
              </a:rPr>
              <a:t>Docker</a:t>
            </a:r>
            <a:r>
              <a:rPr lang="he-IL" sz="1400" dirty="0">
                <a:latin typeface="Calibri" panose="020F0502020204030204" pitchFamily="34" charset="0"/>
                <a:ea typeface="Calibri" panose="020F0502020204030204" pitchFamily="34" charset="0"/>
                <a:cs typeface="Calibri" panose="020F0502020204030204" pitchFamily="34" charset="0"/>
              </a:rPr>
              <a:t> מאפשר לכם ליצור סביבה מבודדת שכוללת את כל מה שהכלי צריך, מבלי להסתמך על התקנות מקומיות או חשש להתנגשויות עם כלים אחרים. זה מבטיח שהכלי שלכם יעבוד בצורה עקבית בכל סביבה, ויקל על שיתוף פעולה עם צוותים אחרים.</a:t>
            </a: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63" b="-4663"/>
          <a:stretch/>
        </p:blipFill>
        <p:spPr bwMode="auto">
          <a:xfrm>
            <a:off x="555812"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204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מה זה קונטיינר?</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קונטיינר הוא יחידת תוכנה עצמאית שכוללת את כל מה שהאפליקציה צריכה כדי לרוץ: קוד, ספריות, הגדרות וכל התלויות האחרות.</a:t>
            </a:r>
          </a:p>
          <a:p>
            <a:pPr marL="128588" lvl="1" indent="0" algn="just" rtl="1">
              <a:lnSpc>
                <a:spcPct val="150000"/>
              </a:lnSpc>
              <a:buNone/>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למה להשתמש ב-</a:t>
            </a:r>
            <a:r>
              <a:rPr lang="en-US" sz="1400" dirty="0">
                <a:latin typeface="Calibri" panose="020F0502020204030204" pitchFamily="34" charset="0"/>
                <a:ea typeface="Calibri" panose="020F0502020204030204" pitchFamily="34" charset="0"/>
                <a:cs typeface="Calibri" panose="020F0502020204030204" pitchFamily="34" charset="0"/>
              </a:rPr>
              <a:t>Docker</a:t>
            </a:r>
            <a:r>
              <a:rPr lang="he-IL" sz="1400" dirty="0">
                <a:latin typeface="Calibri" panose="020F0502020204030204" pitchFamily="34" charset="0"/>
                <a:ea typeface="Calibri" panose="020F0502020204030204" pitchFamily="34" charset="0"/>
                <a:cs typeface="Calibri" panose="020F0502020204030204" pitchFamily="34" charset="0"/>
              </a:rPr>
              <a:t>?</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בידוד</a:t>
            </a:r>
            <a:r>
              <a:rPr lang="he-IL" sz="1400" dirty="0">
                <a:latin typeface="Calibri" panose="020F0502020204030204" pitchFamily="34" charset="0"/>
                <a:ea typeface="Calibri" panose="020F0502020204030204" pitchFamily="34" charset="0"/>
                <a:cs typeface="Calibri" panose="020F0502020204030204" pitchFamily="34" charset="0"/>
              </a:rPr>
              <a:t>: קונטיינרים מבודדים זה מזה ומהמערכת ההפעלה המארחת, מה שמבטיח שאפליקציה אחת לא תשפיע על אחרת.</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ניידות</a:t>
            </a:r>
            <a:r>
              <a:rPr lang="he-IL" sz="1400" dirty="0">
                <a:latin typeface="Calibri" panose="020F0502020204030204" pitchFamily="34" charset="0"/>
                <a:ea typeface="Calibri" panose="020F0502020204030204" pitchFamily="34" charset="0"/>
                <a:cs typeface="Calibri" panose="020F0502020204030204" pitchFamily="34" charset="0"/>
              </a:rPr>
              <a:t>: ניתן להפעיל קונטיינר בכל סביבה: מחשב פיתוח, שרת בענן או שרת מקומי.</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יעילות</a:t>
            </a:r>
            <a:r>
              <a:rPr lang="he-IL" sz="1400" dirty="0">
                <a:latin typeface="Calibri" panose="020F0502020204030204" pitchFamily="34" charset="0"/>
                <a:ea typeface="Calibri" panose="020F0502020204030204" pitchFamily="34" charset="0"/>
                <a:cs typeface="Calibri" panose="020F0502020204030204" pitchFamily="34" charset="0"/>
              </a:rPr>
              <a:t>: קונטיינרים קלים יותר ממכונות וירטואליות ודורשים פחות משאבים.</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פיתוח מהיר</a:t>
            </a:r>
            <a:r>
              <a:rPr lang="he-IL" sz="140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Docker</a:t>
            </a:r>
            <a:r>
              <a:rPr lang="he-IL" sz="1400" dirty="0">
                <a:latin typeface="Calibri" panose="020F0502020204030204" pitchFamily="34" charset="0"/>
                <a:ea typeface="Calibri" panose="020F0502020204030204" pitchFamily="34" charset="0"/>
                <a:cs typeface="Calibri" panose="020F0502020204030204" pitchFamily="34" charset="0"/>
              </a:rPr>
              <a:t> מאפשר פיתוח ופריסה מהירים יותר של אפליקציות.</a:t>
            </a:r>
          </a:p>
          <a:p>
            <a:pPr marL="128588" lvl="1" indent="0" algn="just" rtl="1">
              <a:lnSpc>
                <a:spcPct val="150000"/>
              </a:lnSpc>
              <a:buNone/>
            </a:pPr>
            <a:endParaRPr lang="he-IL" sz="14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2">
            <a:extLst>
              <a:ext uri="{FF2B5EF4-FFF2-40B4-BE49-F238E27FC236}">
                <a16:creationId xmlns:a16="http://schemas.microsoft.com/office/drawing/2014/main" id="{7844CE7E-4D5A-2B68-00BE-899147FC90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63" b="-4663"/>
          <a:stretch/>
        </p:blipFill>
        <p:spPr bwMode="auto">
          <a:xfrm>
            <a:off x="555812"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140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9054353" y="2115670"/>
            <a:ext cx="2000501" cy="3937811"/>
          </a:xfrm>
        </p:spPr>
        <p:txBody>
          <a:bodyPr>
            <a:normAutofit/>
          </a:bodyPr>
          <a:lstStyle/>
          <a:p>
            <a:pPr marL="0" indent="0" algn="just" rtl="1">
              <a:lnSpc>
                <a:spcPct val="150000"/>
              </a:lnSpc>
              <a:buNone/>
            </a:pPr>
            <a:r>
              <a:rPr lang="en-US" sz="1600" b="1" dirty="0">
                <a:latin typeface="Calibri" panose="020F0502020204030204" pitchFamily="34" charset="0"/>
                <a:ea typeface="Calibri" panose="020F0502020204030204" pitchFamily="34" charset="0"/>
                <a:cs typeface="Calibri" panose="020F0502020204030204" pitchFamily="34" charset="0"/>
              </a:rPr>
              <a:t>VM vs Container</a:t>
            </a:r>
            <a:endParaRPr lang="he-IL" sz="1600" b="1" dirty="0">
              <a:latin typeface="Calibri" panose="020F0502020204030204" pitchFamily="34" charset="0"/>
              <a:ea typeface="Calibri" panose="020F0502020204030204" pitchFamily="34" charset="0"/>
              <a:cs typeface="Calibri" panose="020F0502020204030204" pitchFamily="34" charset="0"/>
            </a:endParaRPr>
          </a:p>
          <a:p>
            <a:pPr marL="0" indent="0" algn="just" rtl="1">
              <a:lnSpc>
                <a:spcPct val="150000"/>
              </a:lnSpc>
              <a:buNone/>
            </a:pPr>
            <a:r>
              <a:rPr lang="en-US" sz="1500" b="1" dirty="0">
                <a:latin typeface="Calibri" panose="020F0502020204030204" pitchFamily="34" charset="0"/>
                <a:ea typeface="Calibri" panose="020F0502020204030204" pitchFamily="34" charset="0"/>
                <a:cs typeface="Calibri" panose="020F0502020204030204" pitchFamily="34" charset="0"/>
              </a:rPr>
              <a:t>VM </a:t>
            </a:r>
            <a:r>
              <a:rPr lang="he-IL" sz="1500" b="1" dirty="0">
                <a:latin typeface="Calibri" panose="020F0502020204030204" pitchFamily="34" charset="0"/>
                <a:ea typeface="Calibri" panose="020F0502020204030204" pitchFamily="34" charset="0"/>
                <a:cs typeface="Calibri" panose="020F0502020204030204" pitchFamily="34" charset="0"/>
              </a:rPr>
              <a:t> (מכונה וירטואלית): </a:t>
            </a:r>
            <a:r>
              <a:rPr lang="he-IL" sz="1500" dirty="0">
                <a:latin typeface="Calibri" panose="020F0502020204030204" pitchFamily="34" charset="0"/>
                <a:ea typeface="Calibri" panose="020F0502020204030204" pitchFamily="34" charset="0"/>
                <a:cs typeface="Calibri" panose="020F0502020204030204" pitchFamily="34" charset="0"/>
              </a:rPr>
              <a:t>מחשב שלם בתוך מחשב. כבד, איטי.</a:t>
            </a:r>
          </a:p>
          <a:p>
            <a:pPr marL="0" indent="0" algn="just" rtl="1">
              <a:lnSpc>
                <a:spcPct val="150000"/>
              </a:lnSpc>
              <a:buNone/>
            </a:pPr>
            <a:r>
              <a:rPr lang="he-IL" sz="1500" b="1" dirty="0">
                <a:latin typeface="Calibri" panose="020F0502020204030204" pitchFamily="34" charset="0"/>
                <a:ea typeface="Calibri" panose="020F0502020204030204" pitchFamily="34" charset="0"/>
                <a:cs typeface="Calibri" panose="020F0502020204030204" pitchFamily="34" charset="0"/>
              </a:rPr>
              <a:t>קונטיינר:</a:t>
            </a:r>
            <a:r>
              <a:rPr lang="he-IL" sz="1500" dirty="0">
                <a:latin typeface="Calibri" panose="020F0502020204030204" pitchFamily="34" charset="0"/>
                <a:ea typeface="Calibri" panose="020F0502020204030204" pitchFamily="34" charset="0"/>
                <a:cs typeface="Calibri" panose="020F0502020204030204" pitchFamily="34" charset="0"/>
              </a:rPr>
              <a:t> אפליקציה ארוזה עם כל מה שהיא צריכה. קל, מהיר.</a:t>
            </a:r>
          </a:p>
        </p:txBody>
      </p:sp>
      <p:pic>
        <p:nvPicPr>
          <p:cNvPr id="5" name="Picture 4">
            <a:extLst>
              <a:ext uri="{FF2B5EF4-FFF2-40B4-BE49-F238E27FC236}">
                <a16:creationId xmlns:a16="http://schemas.microsoft.com/office/drawing/2014/main" id="{D7999030-95A2-7811-D1AD-1CA064725D58}"/>
              </a:ext>
            </a:extLst>
          </p:cNvPr>
          <p:cNvPicPr>
            <a:picLocks noChangeAspect="1"/>
          </p:cNvPicPr>
          <p:nvPr/>
        </p:nvPicPr>
        <p:blipFill>
          <a:blip r:embed="rId2"/>
          <a:stretch>
            <a:fillRect/>
          </a:stretch>
        </p:blipFill>
        <p:spPr>
          <a:xfrm>
            <a:off x="1975671" y="2115671"/>
            <a:ext cx="7078682" cy="1681838"/>
          </a:xfrm>
          <a:prstGeom prst="rect">
            <a:avLst/>
          </a:prstGeom>
        </p:spPr>
      </p:pic>
      <p:pic>
        <p:nvPicPr>
          <p:cNvPr id="6" name="Picture 5">
            <a:extLst>
              <a:ext uri="{FF2B5EF4-FFF2-40B4-BE49-F238E27FC236}">
                <a16:creationId xmlns:a16="http://schemas.microsoft.com/office/drawing/2014/main" id="{0E4EA6C2-C2AC-D729-E988-41EC3E5DD36F}"/>
              </a:ext>
            </a:extLst>
          </p:cNvPr>
          <p:cNvPicPr>
            <a:picLocks noChangeAspect="1"/>
          </p:cNvPicPr>
          <p:nvPr/>
        </p:nvPicPr>
        <p:blipFill>
          <a:blip r:embed="rId3"/>
          <a:stretch>
            <a:fillRect/>
          </a:stretch>
        </p:blipFill>
        <p:spPr>
          <a:xfrm>
            <a:off x="2850632" y="3996833"/>
            <a:ext cx="6203721" cy="1798931"/>
          </a:xfrm>
          <a:prstGeom prst="rect">
            <a:avLst/>
          </a:prstGeom>
        </p:spPr>
      </p:pic>
      <p:sp>
        <p:nvSpPr>
          <p:cNvPr id="7" name="TextBox 6">
            <a:extLst>
              <a:ext uri="{FF2B5EF4-FFF2-40B4-BE49-F238E27FC236}">
                <a16:creationId xmlns:a16="http://schemas.microsoft.com/office/drawing/2014/main" id="{4329C2AB-BBA5-D347-B75A-8F50D16DFFDB}"/>
              </a:ext>
            </a:extLst>
          </p:cNvPr>
          <p:cNvSpPr txBox="1"/>
          <p:nvPr/>
        </p:nvSpPr>
        <p:spPr>
          <a:xfrm>
            <a:off x="530564" y="2771924"/>
            <a:ext cx="1366070" cy="369332"/>
          </a:xfrm>
          <a:prstGeom prst="rect">
            <a:avLst/>
          </a:prstGeom>
          <a:noFill/>
        </p:spPr>
        <p:txBody>
          <a:bodyPr wrap="square">
            <a:spAutoFit/>
          </a:bodyPr>
          <a:lstStyle/>
          <a:p>
            <a:r>
              <a:rPr lang="en-US" sz="1800" b="1" dirty="0">
                <a:solidFill>
                  <a:srgbClr val="000000"/>
                </a:solidFill>
                <a:latin typeface="Calibri" panose="020F0502020204030204" pitchFamily="34" charset="0"/>
                <a:ea typeface="Calibri" panose="020F0502020204030204" pitchFamily="34" charset="0"/>
                <a:cs typeface="Calibri" panose="020F0502020204030204" pitchFamily="34" charset="0"/>
              </a:rPr>
              <a:t>Container</a:t>
            </a:r>
          </a:p>
        </p:txBody>
      </p:sp>
      <p:sp>
        <p:nvSpPr>
          <p:cNvPr id="8" name="TextBox 7">
            <a:extLst>
              <a:ext uri="{FF2B5EF4-FFF2-40B4-BE49-F238E27FC236}">
                <a16:creationId xmlns:a16="http://schemas.microsoft.com/office/drawing/2014/main" id="{46250D31-F5BC-C394-6D54-62F8B90CF960}"/>
              </a:ext>
            </a:extLst>
          </p:cNvPr>
          <p:cNvSpPr txBox="1"/>
          <p:nvPr/>
        </p:nvSpPr>
        <p:spPr>
          <a:xfrm>
            <a:off x="1975671" y="4711632"/>
            <a:ext cx="597805" cy="369332"/>
          </a:xfrm>
          <a:prstGeom prst="rect">
            <a:avLst/>
          </a:prstGeom>
          <a:noFill/>
        </p:spPr>
        <p:txBody>
          <a:bodyPr wrap="square">
            <a:spAutoFit/>
          </a:bodyPr>
          <a:lstStyle/>
          <a:p>
            <a:r>
              <a:rPr lang="en-US" sz="1800" b="1" dirty="0">
                <a:solidFill>
                  <a:srgbClr val="000000"/>
                </a:solidFill>
                <a:latin typeface="Calibri" panose="020F0502020204030204" pitchFamily="34" charset="0"/>
                <a:ea typeface="Calibri" panose="020F0502020204030204" pitchFamily="34" charset="0"/>
                <a:cs typeface="Calibri" panose="020F0502020204030204" pitchFamily="34" charset="0"/>
              </a:rPr>
              <a:t>VM</a:t>
            </a:r>
          </a:p>
        </p:txBody>
      </p:sp>
    </p:spTree>
    <p:extLst>
      <p:ext uri="{BB962C8B-B14F-4D97-AF65-F5344CB8AC3E}">
        <p14:creationId xmlns:p14="http://schemas.microsoft.com/office/powerpoint/2010/main" val="4167267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ארכיטקטורת </a:t>
            </a:r>
            <a:r>
              <a:rPr lang="en-US" sz="1600" b="1" dirty="0">
                <a:latin typeface="Calibri" panose="020F0502020204030204" pitchFamily="34" charset="0"/>
                <a:ea typeface="Calibri" panose="020F0502020204030204" pitchFamily="34" charset="0"/>
                <a:cs typeface="Calibri" panose="020F0502020204030204" pitchFamily="34" charset="0"/>
              </a:rPr>
              <a:t>Docker</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en-US" sz="1400" dirty="0">
                <a:latin typeface="Calibri" panose="020F0502020204030204" pitchFamily="34" charset="0"/>
                <a:ea typeface="Calibri" panose="020F0502020204030204" pitchFamily="34" charset="0"/>
                <a:cs typeface="Calibri" panose="020F0502020204030204" pitchFamily="34" charset="0"/>
              </a:rPr>
              <a:t>Docker</a:t>
            </a:r>
            <a:r>
              <a:rPr lang="he-IL" sz="1400" dirty="0">
                <a:latin typeface="Calibri" panose="020F0502020204030204" pitchFamily="34" charset="0"/>
                <a:ea typeface="Calibri" panose="020F0502020204030204" pitchFamily="34" charset="0"/>
                <a:cs typeface="Calibri" panose="020F0502020204030204" pitchFamily="34" charset="0"/>
              </a:rPr>
              <a:t> מורכב ממנוע הרצה, תמונות מוכנות מראש, קונטיינרים שרצים בפועל ו-</a:t>
            </a:r>
            <a:r>
              <a:rPr lang="en-US" sz="1400" dirty="0">
                <a:latin typeface="Calibri" panose="020F0502020204030204" pitchFamily="34" charset="0"/>
                <a:ea typeface="Calibri" panose="020F0502020204030204" pitchFamily="34" charset="0"/>
                <a:cs typeface="Calibri" panose="020F0502020204030204" pitchFamily="34" charset="0"/>
              </a:rPr>
              <a:t>Docker Hub</a:t>
            </a:r>
            <a:r>
              <a:rPr lang="he-IL" sz="1400" dirty="0">
                <a:latin typeface="Calibri" panose="020F0502020204030204" pitchFamily="34" charset="0"/>
                <a:ea typeface="Calibri" panose="020F0502020204030204" pitchFamily="34" charset="0"/>
                <a:cs typeface="Calibri" panose="020F0502020204030204" pitchFamily="34" charset="0"/>
              </a:rPr>
              <a:t> שמאפשר שיתוף קבצים. כמו הורדת אפליקציות מחנות - אתם מורידים תמונה מוכנה, והיא רצה כמו שצריך בלי התקנות נוספות.</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המרכיבים הם:</a:t>
            </a: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Engine</a:t>
            </a:r>
            <a:endParaRPr lang="he-IL" sz="14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Images</a:t>
            </a:r>
            <a:endParaRPr lang="he-IL" sz="14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Containers</a:t>
            </a:r>
            <a:endParaRPr lang="he-IL" sz="14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Hub</a:t>
            </a:r>
            <a:endParaRPr lang="he-IL" sz="14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868" r="16868"/>
          <a:stretch/>
        </p:blipFill>
        <p:spPr bwMode="auto">
          <a:xfrm>
            <a:off x="555812"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35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pic>
        <p:nvPicPr>
          <p:cNvPr id="5" name="Picture 4" descr="Docker Alternatives | Aqua">
            <a:extLst>
              <a:ext uri="{FF2B5EF4-FFF2-40B4-BE49-F238E27FC236}">
                <a16:creationId xmlns:a16="http://schemas.microsoft.com/office/drawing/2014/main" id="{8A87482B-3EF5-8D35-8820-48DCBB9EFA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75" t="4643" r="2424" b="6015"/>
          <a:stretch/>
        </p:blipFill>
        <p:spPr bwMode="auto">
          <a:xfrm>
            <a:off x="2667660" y="1927128"/>
            <a:ext cx="7171112" cy="412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235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פקודות בסיסיות ב-</a:t>
            </a:r>
            <a:r>
              <a:rPr lang="en-US" sz="1600" b="1" dirty="0">
                <a:latin typeface="Calibri" panose="020F0502020204030204" pitchFamily="34" charset="0"/>
                <a:ea typeface="Calibri" panose="020F0502020204030204" pitchFamily="34" charset="0"/>
                <a:cs typeface="Calibri" panose="020F0502020204030204" pitchFamily="34" charset="0"/>
              </a:rPr>
              <a:t>Docker CLI</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הפקודות מאפשרות לנהל קונטיינרים בקלות - להוריד, להריץ, לעצור ולבדוק אותם.</a:t>
            </a:r>
          </a:p>
          <a:p>
            <a:pPr marL="128588" lvl="1" indent="0" algn="just" rtl="1">
              <a:lnSpc>
                <a:spcPct val="150000"/>
              </a:lnSpc>
              <a:buNone/>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הפקודות הבסיסיות הן:</a:t>
            </a: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pull</a:t>
            </a: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run</a:t>
            </a: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ps</a:t>
            </a: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images</a:t>
            </a: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build</a:t>
            </a:r>
          </a:p>
          <a:p>
            <a:pPr marL="414338" lvl="1" indent="-285750" algn="just" rtl="1">
              <a:lnSpc>
                <a:spcPct val="150000"/>
              </a:lnSpc>
              <a:buFont typeface="Wingdings" panose="05000000000000000000" pitchFamily="2" charset="2"/>
              <a:buChar char="q"/>
            </a:pPr>
            <a:r>
              <a:rPr lang="sv-SE" sz="1400">
                <a:latin typeface="Calibri" panose="020F0502020204030204" pitchFamily="34" charset="0"/>
                <a:ea typeface="Calibri" panose="020F0502020204030204" pitchFamily="34" charset="0"/>
                <a:cs typeface="Calibri" panose="020F0502020204030204" pitchFamily="34" charset="0"/>
              </a:rPr>
              <a:t>docker push</a:t>
            </a:r>
            <a:endParaRPr lang="he-IL" sz="14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3CFE9A5-4E37-CE8B-8118-7826E2FC60D2}"/>
              </a:ext>
            </a:extLst>
          </p:cNvPr>
          <p:cNvPicPr>
            <a:picLocks noChangeAspect="1"/>
          </p:cNvPicPr>
          <p:nvPr/>
        </p:nvPicPr>
        <p:blipFill>
          <a:blip r:embed="rId2"/>
          <a:stretch>
            <a:fillRect/>
          </a:stretch>
        </p:blipFill>
        <p:spPr>
          <a:xfrm>
            <a:off x="1804530" y="3693853"/>
            <a:ext cx="5910285" cy="1727078"/>
          </a:xfrm>
          <a:prstGeom prst="rect">
            <a:avLst/>
          </a:prstGeom>
        </p:spPr>
      </p:pic>
    </p:spTree>
    <p:extLst>
      <p:ext uri="{BB962C8B-B14F-4D97-AF65-F5344CB8AC3E}">
        <p14:creationId xmlns:p14="http://schemas.microsoft.com/office/powerpoint/2010/main" val="3373223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יצירת </a:t>
            </a:r>
            <a:r>
              <a:rPr lang="en-US" sz="1600" b="1" dirty="0">
                <a:latin typeface="Calibri" panose="020F0502020204030204" pitchFamily="34" charset="0"/>
                <a:ea typeface="Calibri" panose="020F0502020204030204" pitchFamily="34" charset="0"/>
                <a:cs typeface="Calibri" panose="020F0502020204030204" pitchFamily="34" charset="0"/>
              </a:rPr>
              <a:t>Dockerfile</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en-US" sz="1400" dirty="0">
                <a:latin typeface="Calibri" panose="020F0502020204030204" pitchFamily="34" charset="0"/>
                <a:ea typeface="Calibri" panose="020F0502020204030204" pitchFamily="34" charset="0"/>
                <a:cs typeface="Calibri" panose="020F0502020204030204" pitchFamily="34" charset="0"/>
              </a:rPr>
              <a:t>Dockerfile</a:t>
            </a:r>
            <a:r>
              <a:rPr lang="he-IL" sz="1400" dirty="0">
                <a:latin typeface="Calibri" panose="020F0502020204030204" pitchFamily="34" charset="0"/>
                <a:ea typeface="Calibri" panose="020F0502020204030204" pitchFamily="34" charset="0"/>
                <a:cs typeface="Calibri" panose="020F0502020204030204" pitchFamily="34" charset="0"/>
              </a:rPr>
              <a:t> מגדיר איך לבנות קונטיינר - איזה בסיס לקחת, איזה ספריות להוסיף ואיך להגדיר את הסביבה.</a:t>
            </a:r>
          </a:p>
          <a:p>
            <a:pPr marL="128588" lvl="1" indent="0" algn="just" rtl="1">
              <a:lnSpc>
                <a:spcPct val="150000"/>
              </a:lnSpc>
              <a:buNone/>
            </a:pPr>
            <a:endParaRPr lang="he-IL" sz="1400" dirty="0">
              <a:latin typeface="Calibri" panose="020F0502020204030204" pitchFamily="34" charset="0"/>
              <a:ea typeface="Calibri" panose="020F0502020204030204" pitchFamily="34" charset="0"/>
              <a:cs typeface="Calibri" panose="020F0502020204030204" pitchFamily="34" charset="0"/>
            </a:endParaRPr>
          </a:p>
        </p:txBody>
      </p:sp>
      <p:pic>
        <p:nvPicPr>
          <p:cNvPr id="19458" name="Picture 2" descr="Dockerfile code snippets - Visual Studio Marketplace">
            <a:extLst>
              <a:ext uri="{FF2B5EF4-FFF2-40B4-BE49-F238E27FC236}">
                <a16:creationId xmlns:a16="http://schemas.microsoft.com/office/drawing/2014/main" id="{161BC181-3E1E-C1A7-A79A-71F546A9D7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3294000"/>
            <a:ext cx="1876425" cy="15811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47D8192-C07F-D698-AF96-97177714D5B0}"/>
              </a:ext>
            </a:extLst>
          </p:cNvPr>
          <p:cNvPicPr>
            <a:picLocks noChangeAspect="1"/>
          </p:cNvPicPr>
          <p:nvPr/>
        </p:nvPicPr>
        <p:blipFill>
          <a:blip r:embed="rId3"/>
          <a:stretch>
            <a:fillRect/>
          </a:stretch>
        </p:blipFill>
        <p:spPr>
          <a:xfrm>
            <a:off x="6214418" y="3429000"/>
            <a:ext cx="3000794" cy="2095792"/>
          </a:xfrm>
          <a:prstGeom prst="rect">
            <a:avLst/>
          </a:prstGeom>
        </p:spPr>
      </p:pic>
    </p:spTree>
    <p:extLst>
      <p:ext uri="{BB962C8B-B14F-4D97-AF65-F5344CB8AC3E}">
        <p14:creationId xmlns:p14="http://schemas.microsoft.com/office/powerpoint/2010/main" val="2415543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92013-AD6E-3696-925D-8013D61F26AA}"/>
              </a:ext>
            </a:extLst>
          </p:cNvPr>
          <p:cNvSpPr>
            <a:spLocks noGrp="1"/>
          </p:cNvSpPr>
          <p:nvPr>
            <p:ph type="title"/>
          </p:nvPr>
        </p:nvSpPr>
        <p:spPr/>
        <p:txBody>
          <a:bodyPr/>
          <a:lstStyle/>
          <a:p>
            <a:pPr algn="r" rtl="1"/>
            <a:r>
              <a:rPr lang="he-IL" dirty="0">
                <a:latin typeface="Calibri" panose="020F0502020204030204" pitchFamily="34" charset="0"/>
                <a:cs typeface="Calibri" panose="020F0502020204030204" pitchFamily="34" charset="0"/>
              </a:rPr>
              <a:t>סדר יום</a:t>
            </a:r>
            <a:endParaRPr lang="en-US" dirty="0">
              <a:latin typeface="Calibri" panose="020F0502020204030204" pitchFamily="34" charset="0"/>
              <a:cs typeface="Calibri" panose="020F0502020204030204" pitchFamily="34" charset="0"/>
            </a:endParaRPr>
          </a:p>
        </p:txBody>
      </p:sp>
      <p:sp>
        <p:nvSpPr>
          <p:cNvPr id="4" name="Text Placeholder 6">
            <a:extLst>
              <a:ext uri="{FF2B5EF4-FFF2-40B4-BE49-F238E27FC236}">
                <a16:creationId xmlns:a16="http://schemas.microsoft.com/office/drawing/2014/main" id="{A7E88FC3-FD27-CAF2-4B52-FC774DB0F70B}"/>
              </a:ext>
            </a:extLst>
          </p:cNvPr>
          <p:cNvSpPr txBox="1">
            <a:spLocks/>
          </p:cNvSpPr>
          <p:nvPr/>
        </p:nvSpPr>
        <p:spPr>
          <a:xfrm>
            <a:off x="5284773" y="2151528"/>
            <a:ext cx="6335115" cy="3767482"/>
          </a:xfrm>
          <a:prstGeom prst="rect">
            <a:avLst/>
          </a:prstGeom>
        </p:spPr>
        <p:style>
          <a:lnRef idx="1">
            <a:schemeClr val="accent3"/>
          </a:lnRef>
          <a:fillRef idx="2">
            <a:schemeClr val="accent3"/>
          </a:fillRef>
          <a:effectRef idx="1">
            <a:schemeClr val="accent3"/>
          </a:effectRef>
          <a:fontRef idx="minor">
            <a:schemeClr val="dk1"/>
          </a:fontRef>
        </p:style>
        <p:txBody>
          <a:bodyPr numCol="2" rtlCol="1">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lt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lt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9pPr>
          </a:lstStyle>
          <a:p>
            <a:pPr algn="ctr" rtl="1">
              <a:lnSpc>
                <a:spcPct val="150000"/>
              </a:lnSpc>
            </a:pPr>
            <a:r>
              <a:rPr lang="he-IL" sz="2400" dirty="0">
                <a:solidFill>
                  <a:srgbClr val="002060"/>
                </a:solidFill>
                <a:latin typeface="Arial" panose="020B0604020202020204" pitchFamily="34" charset="0"/>
                <a:cs typeface="Arial" panose="020B0604020202020204" pitchFamily="34" charset="0"/>
              </a:rPr>
              <a:t>9:00-10:15 - חלק 1</a:t>
            </a:r>
          </a:p>
          <a:p>
            <a:pPr algn="ctr" rtl="1">
              <a:lnSpc>
                <a:spcPct val="150000"/>
              </a:lnSpc>
            </a:pPr>
            <a:r>
              <a:rPr lang="he-IL" sz="2400" dirty="0">
                <a:solidFill>
                  <a:srgbClr val="FF0000"/>
                </a:solidFill>
                <a:latin typeface="Arial" panose="020B0604020202020204" pitchFamily="34" charset="0"/>
                <a:cs typeface="Arial" panose="020B0604020202020204" pitchFamily="34" charset="0"/>
              </a:rPr>
              <a:t>10:15-10:25 - הפסקה</a:t>
            </a:r>
          </a:p>
          <a:p>
            <a:pPr algn="ctr" rtl="1">
              <a:lnSpc>
                <a:spcPct val="150000"/>
              </a:lnSpc>
            </a:pPr>
            <a:r>
              <a:rPr lang="he-IL" sz="2400" dirty="0">
                <a:solidFill>
                  <a:srgbClr val="002060"/>
                </a:solidFill>
                <a:latin typeface="Arial" panose="020B0604020202020204" pitchFamily="34" charset="0"/>
                <a:cs typeface="Arial" panose="020B0604020202020204" pitchFamily="34" charset="0"/>
              </a:rPr>
              <a:t>10:25-11:35 - חלק 2</a:t>
            </a:r>
          </a:p>
          <a:p>
            <a:pPr algn="ctr" rtl="1">
              <a:lnSpc>
                <a:spcPct val="150000"/>
              </a:lnSpc>
            </a:pPr>
            <a:r>
              <a:rPr lang="he-IL" sz="2400" dirty="0">
                <a:solidFill>
                  <a:srgbClr val="FF0000"/>
                </a:solidFill>
                <a:latin typeface="Arial" panose="020B0604020202020204" pitchFamily="34" charset="0"/>
                <a:cs typeface="Arial" panose="020B0604020202020204" pitchFamily="34" charset="0"/>
              </a:rPr>
              <a:t>11:35-11:45 - הפסקה</a:t>
            </a:r>
          </a:p>
          <a:p>
            <a:pPr algn="ctr" rtl="1">
              <a:lnSpc>
                <a:spcPct val="150000"/>
              </a:lnSpc>
            </a:pPr>
            <a:r>
              <a:rPr lang="he-IL" sz="2400" dirty="0">
                <a:solidFill>
                  <a:srgbClr val="002060"/>
                </a:solidFill>
                <a:latin typeface="Arial" panose="020B0604020202020204" pitchFamily="34" charset="0"/>
                <a:cs typeface="Arial" panose="020B0604020202020204" pitchFamily="34" charset="0"/>
              </a:rPr>
              <a:t>11:45-13:00 - חלק 3</a:t>
            </a:r>
          </a:p>
        </p:txBody>
      </p:sp>
      <p:pic>
        <p:nvPicPr>
          <p:cNvPr id="5" name="Picture 2" descr="הסוד הוא בתיזמון, או: איך לבנות סדר יום אידיאלי - זה הזמן">
            <a:extLst>
              <a:ext uri="{FF2B5EF4-FFF2-40B4-BE49-F238E27FC236}">
                <a16:creationId xmlns:a16="http://schemas.microsoft.com/office/drawing/2014/main" id="{E3652FE7-F3DA-F77C-797D-4389FFDCE8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12" y="2562356"/>
            <a:ext cx="4438622" cy="28920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9843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דוגמה</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a:lnSpc>
                <a:spcPct val="150000"/>
              </a:lnSpc>
              <a:buNone/>
            </a:pPr>
            <a:r>
              <a:rPr lang="en-US" sz="1400" dirty="0">
                <a:latin typeface="Calibri" panose="020F0502020204030204" pitchFamily="34" charset="0"/>
                <a:ea typeface="Calibri" panose="020F0502020204030204" pitchFamily="34" charset="0"/>
                <a:cs typeface="Calibri" panose="020F0502020204030204" pitchFamily="34" charset="0"/>
              </a:rPr>
              <a:t>Docker commands:</a:t>
            </a:r>
          </a:p>
          <a:p>
            <a:pPr marL="128588" lvl="1" indent="0" algn="just" rtl="1">
              <a:lnSpc>
                <a:spcPct val="150000"/>
              </a:lnSpc>
              <a:buNone/>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a:lnSpc>
                <a:spcPct val="150000"/>
              </a:lnSpc>
              <a:buFont typeface="Wingdings" panose="05000000000000000000" pitchFamily="2" charset="2"/>
              <a:buChar char="q"/>
            </a:pPr>
            <a:r>
              <a:rPr lang="en-US" sz="1400" dirty="0">
                <a:latin typeface="Calibri" panose="020F0502020204030204" pitchFamily="34" charset="0"/>
                <a:ea typeface="Calibri" panose="020F0502020204030204" pitchFamily="34" charset="0"/>
                <a:cs typeface="Calibri" panose="020F0502020204030204" pitchFamily="34" charset="0"/>
              </a:rPr>
              <a:t>docker build -t </a:t>
            </a:r>
            <a:r>
              <a:rPr lang="en-US" sz="1400" dirty="0" err="1">
                <a:latin typeface="Calibri" panose="020F0502020204030204" pitchFamily="34" charset="0"/>
                <a:ea typeface="Calibri" panose="020F0502020204030204" pitchFamily="34" charset="0"/>
                <a:cs typeface="Calibri" panose="020F0502020204030204" pitchFamily="34" charset="0"/>
              </a:rPr>
              <a:t>app-name:latest</a:t>
            </a:r>
            <a:r>
              <a:rPr lang="en-US" sz="1400" dirty="0">
                <a:latin typeface="Calibri" panose="020F0502020204030204" pitchFamily="34" charset="0"/>
                <a:ea typeface="Calibri" panose="020F0502020204030204" pitchFamily="34" charset="0"/>
                <a:cs typeface="Calibri" panose="020F0502020204030204" pitchFamily="34" charset="0"/>
              </a:rPr>
              <a:t> .</a:t>
            </a:r>
          </a:p>
          <a:p>
            <a:pPr marL="414338" lvl="1" indent="-285750" algn="just">
              <a:lnSpc>
                <a:spcPct val="150000"/>
              </a:lnSpc>
              <a:buFont typeface="Wingdings" panose="05000000000000000000" pitchFamily="2" charset="2"/>
              <a:buChar char="q"/>
            </a:pPr>
            <a:r>
              <a:rPr lang="en-US" sz="1400" dirty="0">
                <a:latin typeface="Calibri" panose="020F0502020204030204" pitchFamily="34" charset="0"/>
                <a:ea typeface="Calibri" panose="020F0502020204030204" pitchFamily="34" charset="0"/>
                <a:cs typeface="Calibri" panose="020F0502020204030204" pitchFamily="34" charset="0"/>
              </a:rPr>
              <a:t>docker images</a:t>
            </a:r>
          </a:p>
          <a:p>
            <a:pPr marL="414338" lvl="1" indent="-285750" algn="just">
              <a:lnSpc>
                <a:spcPct val="150000"/>
              </a:lnSpc>
              <a:buFont typeface="Wingdings" panose="05000000000000000000" pitchFamily="2" charset="2"/>
              <a:buChar char="q"/>
            </a:pPr>
            <a:r>
              <a:rPr lang="en-US" sz="1400" dirty="0">
                <a:latin typeface="Calibri" panose="020F0502020204030204" pitchFamily="34" charset="0"/>
                <a:ea typeface="Calibri" panose="020F0502020204030204" pitchFamily="34" charset="0"/>
                <a:cs typeface="Calibri" panose="020F0502020204030204" pitchFamily="34" charset="0"/>
              </a:rPr>
              <a:t>docker </a:t>
            </a:r>
            <a:r>
              <a:rPr lang="en-US" sz="1400" dirty="0" err="1">
                <a:latin typeface="Calibri" panose="020F0502020204030204" pitchFamily="34" charset="0"/>
                <a:ea typeface="Calibri" panose="020F0502020204030204" pitchFamily="34" charset="0"/>
                <a:cs typeface="Calibri" panose="020F0502020204030204" pitchFamily="34" charset="0"/>
              </a:rPr>
              <a:t>ps</a:t>
            </a:r>
            <a:r>
              <a:rPr lang="en-US" sz="1400" dirty="0">
                <a:latin typeface="Calibri" panose="020F0502020204030204" pitchFamily="34" charset="0"/>
                <a:ea typeface="Calibri" panose="020F0502020204030204" pitchFamily="34" charset="0"/>
                <a:cs typeface="Calibri" panose="020F0502020204030204" pitchFamily="34" charset="0"/>
              </a:rPr>
              <a:t> -a</a:t>
            </a:r>
          </a:p>
          <a:p>
            <a:pPr marL="414338" lvl="1" indent="-285750" algn="just">
              <a:lnSpc>
                <a:spcPct val="150000"/>
              </a:lnSpc>
              <a:buFont typeface="Wingdings" panose="05000000000000000000" pitchFamily="2" charset="2"/>
              <a:buChar char="q"/>
            </a:pPr>
            <a:r>
              <a:rPr lang="en-US" sz="1400" dirty="0">
                <a:latin typeface="Calibri" panose="020F0502020204030204" pitchFamily="34" charset="0"/>
                <a:ea typeface="Calibri" panose="020F0502020204030204" pitchFamily="34" charset="0"/>
                <a:cs typeface="Calibri" panose="020F0502020204030204" pitchFamily="34" charset="0"/>
              </a:rPr>
              <a:t>docker run --rm -p 5000:5000 </a:t>
            </a:r>
            <a:r>
              <a:rPr lang="en-US" sz="1400" dirty="0" err="1">
                <a:latin typeface="Calibri" panose="020F0502020204030204" pitchFamily="34" charset="0"/>
                <a:ea typeface="Calibri" panose="020F0502020204030204" pitchFamily="34" charset="0"/>
                <a:cs typeface="Calibri" panose="020F0502020204030204" pitchFamily="34" charset="0"/>
              </a:rPr>
              <a:t>app-name:latest</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tag far-2-cel:latest agorbach/far-2-cel:latest</a:t>
            </a:r>
          </a:p>
          <a:p>
            <a:pPr marL="414338" lvl="1" indent="-285750" algn="just">
              <a:lnSpc>
                <a:spcPct val="150000"/>
              </a:lnSpc>
              <a:buFont typeface="Wingdings" panose="05000000000000000000" pitchFamily="2" charset="2"/>
              <a:buChar char="q"/>
            </a:pPr>
            <a:r>
              <a:rPr lang="en-GB" sz="1400">
                <a:latin typeface="Calibri" panose="020F0502020204030204" pitchFamily="34" charset="0"/>
                <a:ea typeface="Calibri" panose="020F0502020204030204" pitchFamily="34" charset="0"/>
                <a:cs typeface="Calibri" panose="020F0502020204030204" pitchFamily="34" charset="0"/>
              </a:rPr>
              <a:t>docker push agorbach/far-2-cel:latest</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endParaRPr lang="he-IL" sz="1400" dirty="0">
              <a:latin typeface="Calibri" panose="020F0502020204030204" pitchFamily="34" charset="0"/>
              <a:ea typeface="Calibri" panose="020F0502020204030204" pitchFamily="34" charset="0"/>
              <a:cs typeface="Calibri" panose="020F0502020204030204" pitchFamily="34" charset="0"/>
            </a:endParaRPr>
          </a:p>
        </p:txBody>
      </p:sp>
      <p:pic>
        <p:nvPicPr>
          <p:cNvPr id="19458" name="Picture 2" descr="Dockerfile code snippets - Visual Studio Marketplace">
            <a:extLst>
              <a:ext uri="{FF2B5EF4-FFF2-40B4-BE49-F238E27FC236}">
                <a16:creationId xmlns:a16="http://schemas.microsoft.com/office/drawing/2014/main" id="{161BC181-3E1E-C1A7-A79A-71F546A9D7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3294000"/>
            <a:ext cx="1876425"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276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6" name="Picture 25">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2" name="Rectangle 31">
            <a:extLst>
              <a:ext uri="{FF2B5EF4-FFF2-40B4-BE49-F238E27FC236}">
                <a16:creationId xmlns:a16="http://schemas.microsoft.com/office/drawing/2014/main" id="{8D095B41-7312-4603-9F0F-93387C353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3">
            <a:duotone>
              <a:schemeClr val="bg2">
                <a:shade val="45000"/>
                <a:satMod val="135000"/>
              </a:schemeClr>
              <a:prstClr val="white"/>
            </a:duotone>
            <a:alphaModFix amt="50000"/>
            <a:extLst>
              <a:ext uri="{28A0092B-C50C-407E-A947-70E740481C1C}">
                <a14:useLocalDpi xmlns:a14="http://schemas.microsoft.com/office/drawing/2010/main" val="0"/>
              </a:ext>
            </a:extLst>
          </a:blip>
          <a:srcRect r="3"/>
          <a:stretch/>
        </p:blipFill>
        <p:spPr>
          <a:xfrm>
            <a:off x="305" y="10"/>
            <a:ext cx="12191695" cy="6857990"/>
          </a:xfrm>
          <a:prstGeom prst="rect">
            <a:avLst/>
          </a:prstGeom>
        </p:spPr>
      </p:pic>
      <p:sp>
        <p:nvSpPr>
          <p:cNvPr id="34" name="Rectangle 33">
            <a:extLst>
              <a:ext uri="{FF2B5EF4-FFF2-40B4-BE49-F238E27FC236}">
                <a16:creationId xmlns:a16="http://schemas.microsoft.com/office/drawing/2014/main" id="{1042C936-444C-4F0D-9737-291EAFE1E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2417779" y="802298"/>
            <a:ext cx="8637073" cy="2541431"/>
          </a:xfrm>
        </p:spPr>
        <p:txBody>
          <a:bodyPr vert="horz" lIns="91440" tIns="45720" rIns="91440" bIns="0" rtlCol="0" anchor="b">
            <a:normAutofit/>
          </a:bodyPr>
          <a:lstStyle/>
          <a:p>
            <a:pPr algn="r" rtl="1"/>
            <a:r>
              <a:rPr lang="en-US" sz="6600" dirty="0">
                <a:latin typeface="Calibri" panose="020F0502020204030204" pitchFamily="34" charset="0"/>
                <a:ea typeface="Calibri" panose="020F0502020204030204" pitchFamily="34" charset="0"/>
                <a:cs typeface="Calibri" panose="020F0502020204030204" pitchFamily="34" charset="0"/>
              </a:rPr>
              <a:t>שאלות?</a:t>
            </a:r>
          </a:p>
        </p:txBody>
      </p:sp>
      <p:cxnSp>
        <p:nvCxnSpPr>
          <p:cNvPr id="36" name="Straight Connector 35">
            <a:extLst>
              <a:ext uri="{FF2B5EF4-FFF2-40B4-BE49-F238E27FC236}">
                <a16:creationId xmlns:a16="http://schemas.microsoft.com/office/drawing/2014/main" id="{B61C4D9F-F4AF-4ED2-9310-56EB2E19C0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3"/>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8" name="Picture 37">
            <a:extLst>
              <a:ext uri="{FF2B5EF4-FFF2-40B4-BE49-F238E27FC236}">
                <a16:creationId xmlns:a16="http://schemas.microsoft.com/office/drawing/2014/main" id="{419FDB25-3050-4009-9806-3000DDD1C0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0" name="Straight Connector 39">
            <a:extLst>
              <a:ext uri="{FF2B5EF4-FFF2-40B4-BE49-F238E27FC236}">
                <a16:creationId xmlns:a16="http://schemas.microsoft.com/office/drawing/2014/main" id="{8063EF0F-7BC0-4CFB-AB98-20A8DD91D7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r" rtl="1"/>
            <a:r>
              <a:rPr lang="he-IL" dirty="0">
                <a:latin typeface="Calibri" panose="020F0502020204030204" pitchFamily="34" charset="0"/>
                <a:cs typeface="Calibri" panose="020F0502020204030204" pitchFamily="34" charset="0"/>
              </a:rPr>
              <a:t>נושאי השיעור</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Autofit/>
          </a:bodyPr>
          <a:lstStyle/>
          <a:p>
            <a:pPr marL="358775" indent="-358775" algn="just">
              <a:lnSpc>
                <a:spcPct val="150000"/>
              </a:lnSpc>
              <a:buFont typeface="Wingdings" panose="05000000000000000000" pitchFamily="2" charset="2"/>
              <a:buChar char="q"/>
            </a:pPr>
            <a:r>
              <a:rPr lang="en-US" sz="1400" dirty="0">
                <a:latin typeface="Calibri" panose="020F0502020204030204" pitchFamily="34" charset="0"/>
                <a:cs typeface="Calibri" panose="020F0502020204030204" pitchFamily="34" charset="0"/>
              </a:rPr>
              <a:t>Git &amp; GitHub Essentials</a:t>
            </a:r>
          </a:p>
          <a:p>
            <a:pPr marL="358775" indent="-358775" algn="just">
              <a:lnSpc>
                <a:spcPct val="150000"/>
              </a:lnSpc>
              <a:buFont typeface="Wingdings" panose="05000000000000000000" pitchFamily="2" charset="2"/>
              <a:buChar char="q"/>
            </a:pPr>
            <a:r>
              <a:rPr lang="en-US" sz="1400" dirty="0">
                <a:latin typeface="Calibri" panose="020F0502020204030204" pitchFamily="34" charset="0"/>
                <a:cs typeface="Calibri" panose="020F0502020204030204" pitchFamily="34" charset="0"/>
              </a:rPr>
              <a:t>Cloud Native Infrastructure</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Infrastructure patterns</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Service Mesh</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API Gateways</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Service Discovery</a:t>
            </a:r>
            <a:endParaRPr lang="en-US" sz="100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9CDC6A8F-B082-2F54-471B-E26CE8EA2B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306" r="-31306"/>
          <a:stretch/>
        </p:blipFill>
        <p:spPr bwMode="auto">
          <a:xfrm>
            <a:off x="448235" y="3133313"/>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713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r" rtl="1"/>
            <a:r>
              <a:rPr lang="he-IL" dirty="0">
                <a:latin typeface="Calibri" panose="020F0502020204030204" pitchFamily="34" charset="0"/>
                <a:cs typeface="Calibri" panose="020F0502020204030204" pitchFamily="34" charset="0"/>
              </a:rPr>
              <a:t>נושאי השיעור</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Autofit/>
          </a:bodyPr>
          <a:lstStyle/>
          <a:p>
            <a:pPr marL="358775" indent="-358775" algn="just">
              <a:lnSpc>
                <a:spcPct val="150000"/>
              </a:lnSpc>
              <a:buFont typeface="Wingdings" panose="05000000000000000000" pitchFamily="2" charset="2"/>
              <a:buChar char="q"/>
            </a:pPr>
            <a:r>
              <a:rPr lang="en-US" sz="1400" dirty="0">
                <a:latin typeface="Calibri" panose="020F0502020204030204" pitchFamily="34" charset="0"/>
                <a:cs typeface="Calibri" panose="020F0502020204030204" pitchFamily="34" charset="0"/>
              </a:rPr>
              <a:t>CI/CD Implementation </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GitHub Actions</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Pipeline creation</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Automated testing</a:t>
            </a:r>
          </a:p>
          <a:p>
            <a:pPr marL="358775" indent="-358775" algn="just">
              <a:lnSpc>
                <a:spcPct val="150000"/>
              </a:lnSpc>
              <a:buFont typeface="Wingdings" panose="05000000000000000000" pitchFamily="2" charset="2"/>
              <a:buChar char="q"/>
            </a:pPr>
            <a:r>
              <a:rPr lang="en-US" sz="1400" dirty="0">
                <a:latin typeface="Calibri" panose="020F0502020204030204" pitchFamily="34" charset="0"/>
                <a:cs typeface="Calibri" panose="020F0502020204030204" pitchFamily="34" charset="0"/>
              </a:rPr>
              <a:t>Deployment Strategies </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Blue/Green deployments</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Canary releases</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Feature flags</a:t>
            </a:r>
          </a:p>
        </p:txBody>
      </p:sp>
      <p:pic>
        <p:nvPicPr>
          <p:cNvPr id="1026" name="Picture 2">
            <a:extLst>
              <a:ext uri="{FF2B5EF4-FFF2-40B4-BE49-F238E27FC236}">
                <a16:creationId xmlns:a16="http://schemas.microsoft.com/office/drawing/2014/main" id="{9CDC6A8F-B082-2F54-471B-E26CE8EA2B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306" r="-31306"/>
          <a:stretch/>
        </p:blipFill>
        <p:spPr bwMode="auto">
          <a:xfrm>
            <a:off x="448235" y="3133313"/>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472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8BC298DB-2D5C-40A1-9A78-6B4A12198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C2355B-7CE9-4192-9142-A41CA0A0C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904F0A1-6473-022B-9E11-257E8278EF66}"/>
              </a:ext>
            </a:extLst>
          </p:cNvPr>
          <p:cNvSpPr>
            <a:spLocks noGrp="1"/>
          </p:cNvSpPr>
          <p:nvPr>
            <p:ph type="title"/>
          </p:nvPr>
        </p:nvSpPr>
        <p:spPr>
          <a:xfrm>
            <a:off x="6585200" y="967167"/>
            <a:ext cx="4151306" cy="2374516"/>
          </a:xfrm>
        </p:spPr>
        <p:txBody>
          <a:bodyPr vert="horz" lIns="91440" tIns="45720" rIns="91440" bIns="0" rtlCol="0" anchor="b">
            <a:normAutofit/>
          </a:bodyPr>
          <a:lstStyle/>
          <a:p>
            <a:r>
              <a:rPr lang="en-US" sz="3700" dirty="0">
                <a:latin typeface="Calibri" panose="020F0502020204030204" pitchFamily="34" charset="0"/>
                <a:ea typeface="Calibri" panose="020F0502020204030204" pitchFamily="34" charset="0"/>
                <a:cs typeface="Calibri" panose="020F0502020204030204" pitchFamily="34" charset="0"/>
              </a:rPr>
              <a:t>Git &amp; GitHub Essentials</a:t>
            </a:r>
          </a:p>
        </p:txBody>
      </p:sp>
      <p:pic>
        <p:nvPicPr>
          <p:cNvPr id="6" name="Graphic 5" descr="User">
            <a:extLst>
              <a:ext uri="{FF2B5EF4-FFF2-40B4-BE49-F238E27FC236}">
                <a16:creationId xmlns:a16="http://schemas.microsoft.com/office/drawing/2014/main" id="{0F782309-2578-8AA0-7498-38713D3418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9869" y="805583"/>
            <a:ext cx="4660762" cy="4660762"/>
          </a:xfrm>
          <a:prstGeom prst="rect">
            <a:avLst/>
          </a:prstGeom>
        </p:spPr>
      </p:pic>
      <p:cxnSp>
        <p:nvCxnSpPr>
          <p:cNvPr id="21" name="Straight Connector 20">
            <a:extLst>
              <a:ext uri="{FF2B5EF4-FFF2-40B4-BE49-F238E27FC236}">
                <a16:creationId xmlns:a16="http://schemas.microsoft.com/office/drawing/2014/main" id="{06D05ED8-39E4-42F8-92CB-704C2BD0D2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3526496"/>
            <a:ext cx="414993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45CE2E7C-6AA3-4710-825D-4CDDF788C7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3256C6C3-0EDC-4651-AB37-9F26CFAA6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966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Git &amp; GitHub Essentials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cs typeface="Calibri" panose="020F0502020204030204" pitchFamily="34" charset="0"/>
              </a:rPr>
              <a:t>מבוא ל-</a:t>
            </a:r>
            <a:r>
              <a:rPr lang="en-US" sz="1600" b="1" dirty="0">
                <a:latin typeface="Calibri" panose="020F0502020204030204" pitchFamily="34" charset="0"/>
                <a:cs typeface="Calibri" panose="020F0502020204030204" pitchFamily="34" charset="0"/>
              </a:rPr>
              <a:t>Git</a:t>
            </a:r>
            <a:endParaRPr lang="he-IL" sz="1600" b="1" dirty="0">
              <a:latin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cs typeface="Calibri" panose="020F0502020204030204" pitchFamily="34" charset="0"/>
              </a:rPr>
              <a:t>ניהול גרסאות הוא הבסיס של פיתוח תוכנה מודרני. בעזרת </a:t>
            </a:r>
            <a:r>
              <a:rPr lang="en-US" sz="1400" dirty="0">
                <a:latin typeface="Calibri" panose="020F0502020204030204" pitchFamily="34" charset="0"/>
                <a:cs typeface="Calibri" panose="020F0502020204030204" pitchFamily="34" charset="0"/>
              </a:rPr>
              <a:t>Git &amp; GitHub</a:t>
            </a:r>
            <a:r>
              <a:rPr lang="he-IL" sz="1400" dirty="0">
                <a:latin typeface="Calibri" panose="020F0502020204030204" pitchFamily="34" charset="0"/>
                <a:cs typeface="Calibri" panose="020F0502020204030204" pitchFamily="34" charset="0"/>
              </a:rPr>
              <a:t> אנו שומרים על קוד נקי ומאורגן.</a:t>
            </a:r>
          </a:p>
          <a:p>
            <a:pPr marL="128588" lvl="1" indent="0" algn="just" rtl="1">
              <a:lnSpc>
                <a:spcPct val="150000"/>
              </a:lnSpc>
              <a:buNone/>
            </a:pPr>
            <a:r>
              <a:rPr lang="en-US" sz="1400" dirty="0">
                <a:latin typeface="Calibri" panose="020F0502020204030204" pitchFamily="34" charset="0"/>
                <a:cs typeface="Calibri" panose="020F0502020204030204" pitchFamily="34" charset="0"/>
              </a:rPr>
              <a:t>Git</a:t>
            </a:r>
            <a:r>
              <a:rPr lang="he-IL" sz="1400" dirty="0">
                <a:latin typeface="Calibri" panose="020F0502020204030204" pitchFamily="34" charset="0"/>
                <a:cs typeface="Calibri" panose="020F0502020204030204" pitchFamily="34" charset="0"/>
              </a:rPr>
              <a:t> מאפשר לנו לעבוד בצוותים, לעקוב אחר שינויים ולהימנע ממצבים בהם קוד טוב הולך לאיבוד.</a:t>
            </a:r>
          </a:p>
        </p:txBody>
      </p:sp>
      <p:pic>
        <p:nvPicPr>
          <p:cNvPr id="1026" name="Picture 2">
            <a:extLst>
              <a:ext uri="{FF2B5EF4-FFF2-40B4-BE49-F238E27FC236}">
                <a16:creationId xmlns:a16="http://schemas.microsoft.com/office/drawing/2014/main" id="{9CDC6A8F-B082-2F54-471B-E26CE8EA2B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08" r="-11108"/>
          <a:stretch/>
        </p:blipFill>
        <p:spPr bwMode="auto">
          <a:xfrm>
            <a:off x="448235"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997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fontScale="85000" lnSpcReduction="20000"/>
          </a:bodyPr>
          <a:lstStyle/>
          <a:p>
            <a:pPr marL="0" indent="0" algn="just" rtl="1">
              <a:lnSpc>
                <a:spcPct val="150000"/>
              </a:lnSpc>
              <a:buNone/>
            </a:pPr>
            <a:r>
              <a:rPr lang="he-IL" sz="1900" b="1" dirty="0">
                <a:latin typeface="Calibri" panose="020F0502020204030204" pitchFamily="34" charset="0"/>
                <a:ea typeface="Calibri" panose="020F0502020204030204" pitchFamily="34" charset="0"/>
                <a:cs typeface="Calibri" panose="020F0502020204030204" pitchFamily="34" charset="0"/>
              </a:rPr>
              <a:t>יתרונות</a:t>
            </a:r>
            <a:endParaRPr lang="he-IL" sz="19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שיפור שיתוף הפעולה בין צוותים</a:t>
            </a:r>
            <a:r>
              <a:rPr lang="he-IL" sz="140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DevOps</a:t>
            </a:r>
            <a:r>
              <a:rPr lang="he-IL" sz="1400" dirty="0">
                <a:latin typeface="Calibri" panose="020F0502020204030204" pitchFamily="34" charset="0"/>
                <a:ea typeface="Calibri" panose="020F0502020204030204" pitchFamily="34" charset="0"/>
                <a:cs typeface="Calibri" panose="020F0502020204030204" pitchFamily="34" charset="0"/>
              </a:rPr>
              <a:t> מעודד שיתוף </a:t>
            </a:r>
            <a:r>
              <a:rPr lang="he-IL" sz="1500" dirty="0">
                <a:latin typeface="Calibri" panose="020F0502020204030204" pitchFamily="34" charset="0"/>
                <a:ea typeface="Calibri" panose="020F0502020204030204" pitchFamily="34" charset="0"/>
                <a:cs typeface="Calibri" panose="020F0502020204030204" pitchFamily="34" charset="0"/>
              </a:rPr>
              <a:t>פעולה ותקשורת בין צוותי הפיתוח והתפעול, מה שמוביל להבנה טובה יותר של הצרכים והאתגרים של כל צוות וליצירת פתרונות יעילים יותר.</a:t>
            </a:r>
          </a:p>
          <a:p>
            <a:pPr marL="414338" lvl="1" indent="-285750" algn="just" rtl="1">
              <a:lnSpc>
                <a:spcPct val="150000"/>
              </a:lnSpc>
              <a:buFont typeface="Wingdings" panose="05000000000000000000" pitchFamily="2" charset="2"/>
              <a:buChar char="q"/>
            </a:pPr>
            <a:r>
              <a:rPr lang="he-IL" sz="1500" b="1" dirty="0">
                <a:latin typeface="Calibri" panose="020F0502020204030204" pitchFamily="34" charset="0"/>
                <a:ea typeface="Calibri" panose="020F0502020204030204" pitchFamily="34" charset="0"/>
                <a:cs typeface="Calibri" panose="020F0502020204030204" pitchFamily="34" charset="0"/>
              </a:rPr>
              <a:t>הפחתת עלויות: </a:t>
            </a:r>
            <a:r>
              <a:rPr lang="en-US" sz="1500" dirty="0">
                <a:latin typeface="Calibri" panose="020F0502020204030204" pitchFamily="34" charset="0"/>
                <a:ea typeface="Calibri" panose="020F0502020204030204" pitchFamily="34" charset="0"/>
                <a:cs typeface="Calibri" panose="020F0502020204030204" pitchFamily="34" charset="0"/>
              </a:rPr>
              <a:t>DevOps</a:t>
            </a:r>
            <a:r>
              <a:rPr lang="he-IL" sz="1500" dirty="0">
                <a:latin typeface="Calibri" panose="020F0502020204030204" pitchFamily="34" charset="0"/>
                <a:ea typeface="Calibri" panose="020F0502020204030204" pitchFamily="34" charset="0"/>
                <a:cs typeface="Calibri" panose="020F0502020204030204" pitchFamily="34" charset="0"/>
              </a:rPr>
              <a:t> יכול לסייע בהפחתת עלויות על ידי אוטומציה של תהליכים, שיפור יעילות השימוש במשאבים ומניעת תקלות.</a:t>
            </a:r>
          </a:p>
          <a:p>
            <a:pPr marL="414338" lvl="1" indent="-285750" algn="just" rtl="1">
              <a:lnSpc>
                <a:spcPct val="150000"/>
              </a:lnSpc>
              <a:buFont typeface="Wingdings" panose="05000000000000000000" pitchFamily="2" charset="2"/>
              <a:buChar char="q"/>
            </a:pPr>
            <a:r>
              <a:rPr lang="he-IL" sz="1500" b="1" dirty="0">
                <a:latin typeface="Calibri" panose="020F0502020204030204" pitchFamily="34" charset="0"/>
                <a:ea typeface="Calibri" panose="020F0502020204030204" pitchFamily="34" charset="0"/>
                <a:cs typeface="Calibri" panose="020F0502020204030204" pitchFamily="34" charset="0"/>
              </a:rPr>
              <a:t>שיפור איכות המוצר: </a:t>
            </a:r>
            <a:r>
              <a:rPr lang="en-US" sz="1500" dirty="0">
                <a:latin typeface="Calibri" panose="020F0502020204030204" pitchFamily="34" charset="0"/>
                <a:ea typeface="Calibri" panose="020F0502020204030204" pitchFamily="34" charset="0"/>
                <a:cs typeface="Calibri" panose="020F0502020204030204" pitchFamily="34" charset="0"/>
              </a:rPr>
              <a:t>DevOps</a:t>
            </a:r>
            <a:r>
              <a:rPr lang="he-IL" sz="1500" dirty="0">
                <a:latin typeface="Calibri" panose="020F0502020204030204" pitchFamily="34" charset="0"/>
                <a:ea typeface="Calibri" panose="020F0502020204030204" pitchFamily="34" charset="0"/>
                <a:cs typeface="Calibri" panose="020F0502020204030204" pitchFamily="34" charset="0"/>
              </a:rPr>
              <a:t> מאפשר זיהוי ותיקון בעיות מוקדם יותר בתהליך הפיתוח, מה שמוביל למוצרים איכותיים יותר.</a:t>
            </a:r>
          </a:p>
          <a:p>
            <a:pPr marL="414338" lvl="1" indent="-285750" algn="just" rtl="1">
              <a:lnSpc>
                <a:spcPct val="150000"/>
              </a:lnSpc>
              <a:buFont typeface="Wingdings" panose="05000000000000000000" pitchFamily="2" charset="2"/>
              <a:buChar char="q"/>
            </a:pPr>
            <a:r>
              <a:rPr lang="he-IL" sz="1500" b="1" dirty="0">
                <a:latin typeface="Calibri" panose="020F0502020204030204" pitchFamily="34" charset="0"/>
                <a:ea typeface="Calibri" panose="020F0502020204030204" pitchFamily="34" charset="0"/>
                <a:cs typeface="Calibri" panose="020F0502020204030204" pitchFamily="34" charset="0"/>
              </a:rPr>
              <a:t>שיפור חוויית הלקוח: </a:t>
            </a:r>
            <a:r>
              <a:rPr lang="en-US" sz="1500" dirty="0">
                <a:latin typeface="Calibri" panose="020F0502020204030204" pitchFamily="34" charset="0"/>
                <a:ea typeface="Calibri" panose="020F0502020204030204" pitchFamily="34" charset="0"/>
                <a:cs typeface="Calibri" panose="020F0502020204030204" pitchFamily="34" charset="0"/>
              </a:rPr>
              <a:t>DevOps</a:t>
            </a:r>
            <a:r>
              <a:rPr lang="he-IL" sz="1500" dirty="0">
                <a:latin typeface="Calibri" panose="020F0502020204030204" pitchFamily="34" charset="0"/>
                <a:ea typeface="Calibri" panose="020F0502020204030204" pitchFamily="34" charset="0"/>
                <a:cs typeface="Calibri" panose="020F0502020204030204" pitchFamily="34" charset="0"/>
              </a:rPr>
              <a:t> מאפשר פריסה מהירה יותר של עדכונים ותכונות חדשות, מה שמשפר את חוויית הלקוח.</a:t>
            </a:r>
          </a:p>
          <a:p>
            <a:pPr marL="414338" lvl="1" indent="-285750" algn="just" rtl="1">
              <a:lnSpc>
                <a:spcPct val="150000"/>
              </a:lnSpc>
              <a:buFont typeface="Wingdings" panose="05000000000000000000" pitchFamily="2" charset="2"/>
              <a:buChar char="q"/>
            </a:pPr>
            <a:r>
              <a:rPr lang="he-IL" sz="1500" b="1" dirty="0">
                <a:latin typeface="Calibri" panose="020F0502020204030204" pitchFamily="34" charset="0"/>
                <a:ea typeface="Calibri" panose="020F0502020204030204" pitchFamily="34" charset="0"/>
                <a:cs typeface="Calibri" panose="020F0502020204030204" pitchFamily="34" charset="0"/>
              </a:rPr>
              <a:t>הגברת החדשנות: </a:t>
            </a:r>
            <a:r>
              <a:rPr lang="en-US" sz="1500" dirty="0">
                <a:latin typeface="Calibri" panose="020F0502020204030204" pitchFamily="34" charset="0"/>
                <a:ea typeface="Calibri" panose="020F0502020204030204" pitchFamily="34" charset="0"/>
                <a:cs typeface="Calibri" panose="020F0502020204030204" pitchFamily="34" charset="0"/>
              </a:rPr>
              <a:t>DevOps</a:t>
            </a:r>
            <a:r>
              <a:rPr lang="he-IL" sz="1500" dirty="0">
                <a:latin typeface="Calibri" panose="020F0502020204030204" pitchFamily="34" charset="0"/>
                <a:ea typeface="Calibri" panose="020F0502020204030204" pitchFamily="34" charset="0"/>
                <a:cs typeface="Calibri" panose="020F0502020204030204" pitchFamily="34" charset="0"/>
              </a:rPr>
              <a:t> מאפשר לצוותים להתנסות בטכנולוגיות חדשות ולפתח מוצרים חדשניים יותר.</a:t>
            </a:r>
          </a:p>
          <a:p>
            <a:pPr marL="128588" lvl="1" indent="0" algn="just" rtl="1">
              <a:lnSpc>
                <a:spcPct val="150000"/>
              </a:lnSpc>
              <a:buNone/>
            </a:pPr>
            <a:r>
              <a:rPr lang="he-IL" sz="1500" dirty="0">
                <a:latin typeface="Calibri" panose="020F0502020204030204" pitchFamily="34" charset="0"/>
                <a:ea typeface="Calibri" panose="020F0502020204030204" pitchFamily="34" charset="0"/>
                <a:cs typeface="Calibri" panose="020F0502020204030204" pitchFamily="34" charset="0"/>
              </a:rPr>
              <a:t>בנוסף </a:t>
            </a:r>
            <a:r>
              <a:rPr lang="en-US" sz="1500" dirty="0">
                <a:latin typeface="Calibri" panose="020F0502020204030204" pitchFamily="34" charset="0"/>
                <a:ea typeface="Calibri" panose="020F0502020204030204" pitchFamily="34" charset="0"/>
                <a:cs typeface="Calibri" panose="020F0502020204030204" pitchFamily="34" charset="0"/>
              </a:rPr>
              <a:t>DevOps</a:t>
            </a:r>
            <a:r>
              <a:rPr lang="he-IL" sz="1500" dirty="0">
                <a:latin typeface="Calibri" panose="020F0502020204030204" pitchFamily="34" charset="0"/>
                <a:ea typeface="Calibri" panose="020F0502020204030204" pitchFamily="34" charset="0"/>
                <a:cs typeface="Calibri" panose="020F0502020204030204" pitchFamily="34" charset="0"/>
              </a:rPr>
              <a:t>, מציע יתרונות רבים נוספים שיכולים לסייע לארגונים לשפר את ביצועיהם ולשגשג בסביבה העסקית התחרותית של היום.</a:t>
            </a:r>
            <a:endParaRPr lang="he-IL" sz="1400" dirty="0">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9CDC6A8F-B082-2F54-471B-E26CE8EA2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65" r="4265"/>
          <a:stretch/>
        </p:blipFill>
        <p:spPr bwMode="auto">
          <a:xfrm>
            <a:off x="466165"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953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למה </a:t>
            </a:r>
            <a:r>
              <a:rPr lang="en-US" sz="1600" b="1" dirty="0">
                <a:latin typeface="Calibri" panose="020F0502020204030204" pitchFamily="34" charset="0"/>
                <a:ea typeface="Calibri" panose="020F0502020204030204" pitchFamily="34" charset="0"/>
                <a:cs typeface="Calibri" panose="020F0502020204030204" pitchFamily="34" charset="0"/>
              </a:rPr>
              <a:t>DevOps</a:t>
            </a:r>
            <a:r>
              <a:rPr lang="he-IL" sz="1600" b="1" dirty="0">
                <a:latin typeface="Calibri" panose="020F0502020204030204" pitchFamily="34" charset="0"/>
                <a:ea typeface="Calibri" panose="020F0502020204030204" pitchFamily="34" charset="0"/>
                <a:cs typeface="Calibri" panose="020F0502020204030204" pitchFamily="34" charset="0"/>
              </a:rPr>
              <a:t> חשוב?</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בעולם של היום, חברות כמו </a:t>
            </a:r>
            <a:r>
              <a:rPr lang="en-US" sz="1400" dirty="0">
                <a:latin typeface="Calibri" panose="020F0502020204030204" pitchFamily="34" charset="0"/>
                <a:ea typeface="Calibri" panose="020F0502020204030204" pitchFamily="34" charset="0"/>
                <a:cs typeface="Calibri" panose="020F0502020204030204" pitchFamily="34" charset="0"/>
              </a:rPr>
              <a:t>Netflix, Amazon</a:t>
            </a:r>
            <a:r>
              <a:rPr lang="he-IL" sz="1400" dirty="0">
                <a:latin typeface="Calibri" panose="020F0502020204030204" pitchFamily="34" charset="0"/>
                <a:ea typeface="Calibri" panose="020F0502020204030204" pitchFamily="34" charset="0"/>
                <a:cs typeface="Calibri" panose="020F0502020204030204" pitchFamily="34" charset="0"/>
              </a:rPr>
              <a:t> ו-</a:t>
            </a:r>
            <a:r>
              <a:rPr lang="en-US" sz="1400" dirty="0">
                <a:latin typeface="Calibri" panose="020F0502020204030204" pitchFamily="34" charset="0"/>
                <a:ea typeface="Calibri" panose="020F0502020204030204" pitchFamily="34" charset="0"/>
                <a:cs typeface="Calibri" panose="020F0502020204030204" pitchFamily="34" charset="0"/>
              </a:rPr>
              <a:t>Google</a:t>
            </a:r>
            <a:r>
              <a:rPr lang="he-IL" sz="1400" dirty="0">
                <a:latin typeface="Calibri" panose="020F0502020204030204" pitchFamily="34" charset="0"/>
                <a:ea typeface="Calibri" panose="020F0502020204030204" pitchFamily="34" charset="0"/>
                <a:cs typeface="Calibri" panose="020F0502020204030204" pitchFamily="34" charset="0"/>
              </a:rPr>
              <a:t> מעדכנות את המערכות שלהן מאות פעמים ביום! בלי </a:t>
            </a:r>
            <a:r>
              <a:rPr lang="en-US" sz="1400" dirty="0">
                <a:latin typeface="Calibri" panose="020F0502020204030204" pitchFamily="34" charset="0"/>
                <a:ea typeface="Calibri" panose="020F0502020204030204" pitchFamily="34" charset="0"/>
                <a:cs typeface="Calibri" panose="020F0502020204030204" pitchFamily="34" charset="0"/>
              </a:rPr>
              <a:t>DevOps</a:t>
            </a:r>
            <a:r>
              <a:rPr lang="he-IL" sz="1400" dirty="0">
                <a:latin typeface="Calibri" panose="020F0502020204030204" pitchFamily="34" charset="0"/>
                <a:ea typeface="Calibri" panose="020F0502020204030204" pitchFamily="34" charset="0"/>
                <a:cs typeface="Calibri" panose="020F0502020204030204" pitchFamily="34" charset="0"/>
              </a:rPr>
              <a:t>, זה היה בלתי אפשרי.</a:t>
            </a:r>
          </a:p>
          <a:p>
            <a:pPr marL="128588" lvl="1" indent="0" algn="just" rtl="1">
              <a:lnSpc>
                <a:spcPct val="150000"/>
              </a:lnSpc>
              <a:buNone/>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דוגמה:</a:t>
            </a:r>
          </a:p>
          <a:p>
            <a:pPr marL="128588" lvl="1" indent="0" algn="just" rtl="1">
              <a:lnSpc>
                <a:spcPct val="150000"/>
              </a:lnSpc>
              <a:buNone/>
            </a:pPr>
            <a:r>
              <a:rPr lang="en-US" sz="1400" dirty="0">
                <a:latin typeface="Calibri" panose="020F0502020204030204" pitchFamily="34" charset="0"/>
                <a:ea typeface="Calibri" panose="020F0502020204030204" pitchFamily="34" charset="0"/>
                <a:cs typeface="Calibri" panose="020F0502020204030204" pitchFamily="34" charset="0"/>
              </a:rPr>
              <a:t>Netflix</a:t>
            </a:r>
            <a:r>
              <a:rPr lang="he-IL" sz="1400" dirty="0">
                <a:latin typeface="Calibri" panose="020F0502020204030204" pitchFamily="34" charset="0"/>
                <a:ea typeface="Calibri" panose="020F0502020204030204" pitchFamily="34" charset="0"/>
                <a:cs typeface="Calibri" panose="020F0502020204030204" pitchFamily="34" charset="0"/>
              </a:rPr>
              <a:t> מריצה אלפי שינויים ביום - אם כל עדכון היה מצריך עצירה של השירות, אף אחד לא היה משתמש בו.</a:t>
            </a:r>
          </a:p>
        </p:txBody>
      </p:sp>
      <p:pic>
        <p:nvPicPr>
          <p:cNvPr id="1026" name="Picture 2">
            <a:extLst>
              <a:ext uri="{FF2B5EF4-FFF2-40B4-BE49-F238E27FC236}">
                <a16:creationId xmlns:a16="http://schemas.microsoft.com/office/drawing/2014/main" id="{9CDC6A8F-B082-2F54-471B-E26CE8EA2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65" r="4265"/>
          <a:stretch/>
        </p:blipFill>
        <p:spPr bwMode="auto">
          <a:xfrm>
            <a:off x="466165"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44700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10014</TotalTime>
  <Words>1491</Words>
  <Application>Microsoft Office PowerPoint</Application>
  <PresentationFormat>Widescreen</PresentationFormat>
  <Paragraphs>186</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Gill Sans MT</vt:lpstr>
      <vt:lpstr>Wingdings</vt:lpstr>
      <vt:lpstr>Gallery</vt:lpstr>
      <vt:lpstr>DevOps Training Course</vt:lpstr>
      <vt:lpstr>לו"ז שלנו</vt:lpstr>
      <vt:lpstr>סדר יום</vt:lpstr>
      <vt:lpstr>נושאי השיעור</vt:lpstr>
      <vt:lpstr>נושאי השיעור</vt:lpstr>
      <vt:lpstr>Git &amp; GitHub Essentials</vt:lpstr>
      <vt:lpstr>Git &amp; GitHub Essentials</vt:lpstr>
      <vt:lpstr>Introduction to DevOps</vt:lpstr>
      <vt:lpstr>Introduction to DevOps</vt:lpstr>
      <vt:lpstr>Introduction to DevOps</vt:lpstr>
      <vt:lpstr>Introduction to DevOps</vt:lpstr>
      <vt:lpstr>Introduction to DevOps</vt:lpstr>
      <vt:lpstr>Introduction to DevOps</vt:lpstr>
      <vt:lpstr>Introduction to DevOps</vt:lpstr>
      <vt:lpstr>Introduction to DevOps</vt:lpstr>
      <vt:lpstr>Introduction to DevOps</vt:lpstr>
      <vt:lpstr>Cloud Native Fundamentals</vt:lpstr>
      <vt:lpstr>Cloud Native Fundamentals</vt:lpstr>
      <vt:lpstr>Cloud Native Fundamentals</vt:lpstr>
      <vt:lpstr>Cloud Native Fundamentals</vt:lpstr>
      <vt:lpstr>Cloud Native Fundamentals</vt:lpstr>
      <vt:lpstr>Docker Fundamentals</vt:lpstr>
      <vt:lpstr>Docker Fundamentals</vt:lpstr>
      <vt:lpstr>Docker Fundamentals</vt:lpstr>
      <vt:lpstr>Docker Fundamentals</vt:lpstr>
      <vt:lpstr>Docker Fundamentals</vt:lpstr>
      <vt:lpstr>Docker Fundamentals</vt:lpstr>
      <vt:lpstr>Docker Fundamentals</vt:lpstr>
      <vt:lpstr>Docker Fundamentals</vt:lpstr>
      <vt:lpstr>Docker Fundamentals</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קורס מנמ"רים</dc:title>
  <dc:creator>אלכס גורבצ'וב</dc:creator>
  <cp:lastModifiedBy>אלכס גורבצ'וב</cp:lastModifiedBy>
  <cp:revision>108</cp:revision>
  <dcterms:created xsi:type="dcterms:W3CDTF">2022-11-06T11:17:48Z</dcterms:created>
  <dcterms:modified xsi:type="dcterms:W3CDTF">2025-02-09T10:23:09Z</dcterms:modified>
</cp:coreProperties>
</file>